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605"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710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4355783"/>
            <a:ext cx="6755487" cy="771525"/>
          </a:xfrm>
          <a:prstGeom prst="rect">
            <a:avLst/>
          </a:prstGeom>
          <a:noFill/>
          <a:ln/>
        </p:spPr>
        <p:txBody>
          <a:bodyPr wrap="none" rtlCol="0" anchor="t"/>
          <a:lstStyle/>
          <a:p>
            <a:pPr marL="0" indent="0">
              <a:lnSpc>
                <a:spcPts val="6075"/>
              </a:lnSpc>
              <a:buNone/>
            </a:pPr>
            <a:r>
              <a:rPr lang="en-US" sz="4860" b="1" kern="0" spc="-146" dirty="0">
                <a:solidFill>
                  <a:srgbClr val="A680FF"/>
                </a:solidFill>
                <a:latin typeface="p22-mackinac-pro" pitchFamily="34" charset="0"/>
                <a:ea typeface="p22-mackinac-pro" pitchFamily="34" charset="-122"/>
                <a:cs typeface="p22-mackinac-pro" pitchFamily="34" charset="-120"/>
              </a:rPr>
              <a:t>UK Crime Data Analysis</a:t>
            </a:r>
            <a:endParaRPr lang="en-US" sz="4860" dirty="0"/>
          </a:p>
        </p:txBody>
      </p:sp>
      <p:sp>
        <p:nvSpPr>
          <p:cNvPr id="6" name="Shape 2"/>
          <p:cNvSpPr/>
          <p:nvPr/>
        </p:nvSpPr>
        <p:spPr>
          <a:xfrm>
            <a:off x="864037" y="5497592"/>
            <a:ext cx="6327815" cy="1462326"/>
          </a:xfrm>
          <a:prstGeom prst="roundRect">
            <a:avLst>
              <a:gd name="adj" fmla="val 7597"/>
            </a:avLst>
          </a:prstGeom>
          <a:solidFill>
            <a:srgbClr val="2E1A66"/>
          </a:solidFill>
          <a:ln w="15240">
            <a:solidFill>
              <a:srgbClr val="47337F"/>
            </a:solidFill>
            <a:prstDash val="solid"/>
          </a:ln>
        </p:spPr>
        <p:txBody>
          <a:bodyPr/>
          <a:lstStyle/>
          <a:p>
            <a:endParaRPr lang="en-GB"/>
          </a:p>
        </p:txBody>
      </p:sp>
      <p:sp>
        <p:nvSpPr>
          <p:cNvPr id="7" name="Text 3"/>
          <p:cNvSpPr/>
          <p:nvPr/>
        </p:nvSpPr>
        <p:spPr>
          <a:xfrm>
            <a:off x="1126093" y="5759648"/>
            <a:ext cx="3086100" cy="385763"/>
          </a:xfrm>
          <a:prstGeom prst="rect">
            <a:avLst/>
          </a:prstGeom>
          <a:noFill/>
          <a:ln/>
        </p:spPr>
        <p:txBody>
          <a:bodyPr wrap="none" rtlCol="0" anchor="t"/>
          <a:lstStyle/>
          <a:p>
            <a:pPr marL="0" indent="0">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Presenter</a:t>
            </a:r>
            <a:endParaRPr lang="en-US" sz="2430" dirty="0"/>
          </a:p>
        </p:txBody>
      </p:sp>
      <p:sp>
        <p:nvSpPr>
          <p:cNvPr id="8" name="Text 4"/>
          <p:cNvSpPr/>
          <p:nvPr/>
        </p:nvSpPr>
        <p:spPr>
          <a:xfrm>
            <a:off x="1126093" y="6293525"/>
            <a:ext cx="5803702"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Muhammed Salim ,Data Analyst</a:t>
            </a:r>
            <a:endParaRPr lang="en-US" sz="1944" dirty="0"/>
          </a:p>
        </p:txBody>
      </p:sp>
      <p:sp>
        <p:nvSpPr>
          <p:cNvPr id="9" name="Shape 5"/>
          <p:cNvSpPr/>
          <p:nvPr/>
        </p:nvSpPr>
        <p:spPr>
          <a:xfrm>
            <a:off x="7438668" y="5497592"/>
            <a:ext cx="6327815" cy="1462326"/>
          </a:xfrm>
          <a:prstGeom prst="roundRect">
            <a:avLst>
              <a:gd name="adj" fmla="val 7597"/>
            </a:avLst>
          </a:prstGeom>
          <a:solidFill>
            <a:srgbClr val="2E1A66"/>
          </a:solidFill>
          <a:ln w="15240">
            <a:solidFill>
              <a:srgbClr val="47337F"/>
            </a:solidFill>
            <a:prstDash val="solid"/>
          </a:ln>
        </p:spPr>
        <p:txBody>
          <a:bodyPr/>
          <a:lstStyle/>
          <a:p>
            <a:endParaRPr lang="en-GB"/>
          </a:p>
        </p:txBody>
      </p:sp>
      <p:sp>
        <p:nvSpPr>
          <p:cNvPr id="10" name="Text 6"/>
          <p:cNvSpPr/>
          <p:nvPr/>
        </p:nvSpPr>
        <p:spPr>
          <a:xfrm>
            <a:off x="7700724" y="5759648"/>
            <a:ext cx="5803702"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Date</a:t>
            </a:r>
            <a:endParaRPr lang="en-US" sz="1944" dirty="0"/>
          </a:p>
        </p:txBody>
      </p:sp>
      <p:sp>
        <p:nvSpPr>
          <p:cNvPr id="11" name="Text 7"/>
          <p:cNvSpPr/>
          <p:nvPr/>
        </p:nvSpPr>
        <p:spPr>
          <a:xfrm>
            <a:off x="7700724" y="6302812"/>
            <a:ext cx="5803702"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Last updated on 08/07/2024.</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29508" y="653296"/>
            <a:ext cx="7484983" cy="1481376"/>
          </a:xfrm>
          <a:prstGeom prst="rect">
            <a:avLst/>
          </a:prstGeom>
          <a:noFill/>
          <a:ln/>
        </p:spPr>
        <p:txBody>
          <a:bodyPr wrap="square" rtlCol="0" anchor="t"/>
          <a:lstStyle/>
          <a:p>
            <a:pPr marL="0" indent="0">
              <a:lnSpc>
                <a:spcPts val="5832"/>
              </a:lnSpc>
              <a:buNone/>
            </a:pPr>
            <a:r>
              <a:rPr lang="en-US" sz="4666" b="1" kern="0" spc="-140" dirty="0">
                <a:solidFill>
                  <a:srgbClr val="A680FF"/>
                </a:solidFill>
                <a:latin typeface="p22-mackinac-pro" pitchFamily="34" charset="0"/>
                <a:ea typeface="p22-mackinac-pro" pitchFamily="34" charset="-122"/>
                <a:cs typeface="p22-mackinac-pro" pitchFamily="34" charset="-120"/>
              </a:rPr>
              <a:t>Conclusions and Recommendations</a:t>
            </a:r>
            <a:endParaRPr lang="en-US" sz="4666" dirty="0"/>
          </a:p>
        </p:txBody>
      </p:sp>
      <p:sp>
        <p:nvSpPr>
          <p:cNvPr id="6" name="Shape 2"/>
          <p:cNvSpPr/>
          <p:nvPr/>
        </p:nvSpPr>
        <p:spPr>
          <a:xfrm>
            <a:off x="829508" y="2756654"/>
            <a:ext cx="533162" cy="533162"/>
          </a:xfrm>
          <a:prstGeom prst="roundRect">
            <a:avLst>
              <a:gd name="adj" fmla="val 20004"/>
            </a:avLst>
          </a:prstGeom>
          <a:solidFill>
            <a:srgbClr val="2E1A66"/>
          </a:solidFill>
          <a:ln w="7620">
            <a:solidFill>
              <a:srgbClr val="47337F"/>
            </a:solidFill>
            <a:prstDash val="solid"/>
          </a:ln>
        </p:spPr>
        <p:txBody>
          <a:bodyPr/>
          <a:lstStyle/>
          <a:p>
            <a:endParaRPr lang="en-GB"/>
          </a:p>
        </p:txBody>
      </p:sp>
      <p:sp>
        <p:nvSpPr>
          <p:cNvPr id="7" name="Text 3"/>
          <p:cNvSpPr/>
          <p:nvPr/>
        </p:nvSpPr>
        <p:spPr>
          <a:xfrm>
            <a:off x="1029176" y="2845475"/>
            <a:ext cx="133707" cy="355521"/>
          </a:xfrm>
          <a:prstGeom prst="rect">
            <a:avLst/>
          </a:prstGeom>
          <a:noFill/>
          <a:ln/>
        </p:spPr>
        <p:txBody>
          <a:bodyPr wrap="none" rtlCol="0" anchor="t"/>
          <a:lstStyle/>
          <a:p>
            <a:pPr marL="0" indent="0" algn="ctr">
              <a:lnSpc>
                <a:spcPts val="2799"/>
              </a:lnSpc>
              <a:buNone/>
            </a:pPr>
            <a:r>
              <a:rPr lang="en-US" sz="2799" b="1" kern="0" spc="-84" dirty="0">
                <a:solidFill>
                  <a:srgbClr val="E0D6DE"/>
                </a:solidFill>
                <a:latin typeface="p22-mackinac-pro" pitchFamily="34" charset="0"/>
                <a:ea typeface="p22-mackinac-pro" pitchFamily="34" charset="-122"/>
                <a:cs typeface="p22-mackinac-pro" pitchFamily="34" charset="-120"/>
              </a:rPr>
              <a:t>1</a:t>
            </a:r>
            <a:endParaRPr lang="en-US" sz="2799" dirty="0"/>
          </a:p>
        </p:txBody>
      </p:sp>
      <p:sp>
        <p:nvSpPr>
          <p:cNvPr id="8" name="Text 4"/>
          <p:cNvSpPr/>
          <p:nvPr/>
        </p:nvSpPr>
        <p:spPr>
          <a:xfrm>
            <a:off x="1599605" y="2756654"/>
            <a:ext cx="3110151" cy="370284"/>
          </a:xfrm>
          <a:prstGeom prst="rect">
            <a:avLst/>
          </a:prstGeom>
          <a:noFill/>
          <a:ln/>
        </p:spPr>
        <p:txBody>
          <a:bodyPr wrap="none" rtlCol="0" anchor="t"/>
          <a:lstStyle/>
          <a:p>
            <a:pPr marL="0" indent="0">
              <a:lnSpc>
                <a:spcPts val="2916"/>
              </a:lnSpc>
              <a:buNone/>
            </a:pPr>
            <a:r>
              <a:rPr lang="en-US" sz="2333" b="1" kern="0" spc="-70" dirty="0">
                <a:solidFill>
                  <a:srgbClr val="E0D6DE"/>
                </a:solidFill>
                <a:latin typeface="p22-mackinac-pro" pitchFamily="34" charset="0"/>
                <a:ea typeface="p22-mackinac-pro" pitchFamily="34" charset="-122"/>
                <a:cs typeface="p22-mackinac-pro" pitchFamily="34" charset="-120"/>
              </a:rPr>
              <a:t>Targeted Interventions</a:t>
            </a:r>
            <a:endParaRPr lang="en-US" sz="2333" dirty="0"/>
          </a:p>
        </p:txBody>
      </p:sp>
      <p:sp>
        <p:nvSpPr>
          <p:cNvPr id="9" name="Text 5"/>
          <p:cNvSpPr/>
          <p:nvPr/>
        </p:nvSpPr>
        <p:spPr>
          <a:xfrm>
            <a:off x="1599605" y="3269099"/>
            <a:ext cx="6714887" cy="758428"/>
          </a:xfrm>
          <a:prstGeom prst="rect">
            <a:avLst/>
          </a:prstGeom>
          <a:noFill/>
          <a:ln/>
        </p:spPr>
        <p:txBody>
          <a:bodyPr wrap="square" rtlCol="0" anchor="t"/>
          <a:lstStyle/>
          <a:p>
            <a:pPr marL="0" indent="0">
              <a:lnSpc>
                <a:spcPts val="2986"/>
              </a:lnSpc>
              <a:buNone/>
            </a:pPr>
            <a:r>
              <a:rPr lang="en-US" sz="1866" kern="0" spc="-37" dirty="0">
                <a:solidFill>
                  <a:srgbClr val="E0D6DE"/>
                </a:solidFill>
                <a:latin typeface="Inter" pitchFamily="34" charset="0"/>
                <a:ea typeface="Inter" pitchFamily="34" charset="-122"/>
                <a:cs typeface="Inter" pitchFamily="34" charset="-120"/>
              </a:rPr>
              <a:t>Focus resources on high-crime areas and increasing offense types, particularly in London.</a:t>
            </a:r>
            <a:endParaRPr lang="en-US" sz="1866" dirty="0"/>
          </a:p>
        </p:txBody>
      </p:sp>
      <p:sp>
        <p:nvSpPr>
          <p:cNvPr id="10" name="Shape 6"/>
          <p:cNvSpPr/>
          <p:nvPr/>
        </p:nvSpPr>
        <p:spPr>
          <a:xfrm>
            <a:off x="829508" y="4531043"/>
            <a:ext cx="533162" cy="533162"/>
          </a:xfrm>
          <a:prstGeom prst="roundRect">
            <a:avLst>
              <a:gd name="adj" fmla="val 20004"/>
            </a:avLst>
          </a:prstGeom>
          <a:solidFill>
            <a:srgbClr val="2E1A66"/>
          </a:solidFill>
          <a:ln w="7620">
            <a:solidFill>
              <a:srgbClr val="47337F"/>
            </a:solidFill>
            <a:prstDash val="solid"/>
          </a:ln>
        </p:spPr>
        <p:txBody>
          <a:bodyPr/>
          <a:lstStyle/>
          <a:p>
            <a:endParaRPr lang="en-GB"/>
          </a:p>
        </p:txBody>
      </p:sp>
      <p:sp>
        <p:nvSpPr>
          <p:cNvPr id="11" name="Text 7"/>
          <p:cNvSpPr/>
          <p:nvPr/>
        </p:nvSpPr>
        <p:spPr>
          <a:xfrm>
            <a:off x="997982" y="4619863"/>
            <a:ext cx="196215" cy="355521"/>
          </a:xfrm>
          <a:prstGeom prst="rect">
            <a:avLst/>
          </a:prstGeom>
          <a:noFill/>
          <a:ln/>
        </p:spPr>
        <p:txBody>
          <a:bodyPr wrap="none" rtlCol="0" anchor="t"/>
          <a:lstStyle/>
          <a:p>
            <a:pPr marL="0" indent="0" algn="ctr">
              <a:lnSpc>
                <a:spcPts val="2799"/>
              </a:lnSpc>
              <a:buNone/>
            </a:pPr>
            <a:r>
              <a:rPr lang="en-US" sz="2799" b="1" kern="0" spc="-84" dirty="0">
                <a:solidFill>
                  <a:srgbClr val="E0D6DE"/>
                </a:solidFill>
                <a:latin typeface="p22-mackinac-pro" pitchFamily="34" charset="0"/>
                <a:ea typeface="p22-mackinac-pro" pitchFamily="34" charset="-122"/>
                <a:cs typeface="p22-mackinac-pro" pitchFamily="34" charset="-120"/>
              </a:rPr>
              <a:t>2</a:t>
            </a:r>
            <a:endParaRPr lang="en-US" sz="2799" dirty="0"/>
          </a:p>
        </p:txBody>
      </p:sp>
      <p:sp>
        <p:nvSpPr>
          <p:cNvPr id="12" name="Text 8"/>
          <p:cNvSpPr/>
          <p:nvPr/>
        </p:nvSpPr>
        <p:spPr>
          <a:xfrm>
            <a:off x="1599605" y="4531043"/>
            <a:ext cx="2962632" cy="370284"/>
          </a:xfrm>
          <a:prstGeom prst="rect">
            <a:avLst/>
          </a:prstGeom>
          <a:noFill/>
          <a:ln/>
        </p:spPr>
        <p:txBody>
          <a:bodyPr wrap="none" rtlCol="0" anchor="t"/>
          <a:lstStyle/>
          <a:p>
            <a:pPr marL="0" indent="0">
              <a:lnSpc>
                <a:spcPts val="2916"/>
              </a:lnSpc>
              <a:buNone/>
            </a:pPr>
            <a:r>
              <a:rPr lang="en-US" sz="2333" b="1" kern="0" spc="-70" dirty="0">
                <a:solidFill>
                  <a:srgbClr val="E0D6DE"/>
                </a:solidFill>
                <a:latin typeface="p22-mackinac-pro" pitchFamily="34" charset="0"/>
                <a:ea typeface="p22-mackinac-pro" pitchFamily="34" charset="-122"/>
                <a:cs typeface="p22-mackinac-pro" pitchFamily="34" charset="-120"/>
              </a:rPr>
              <a:t>Policy Adjustments</a:t>
            </a:r>
            <a:endParaRPr lang="en-US" sz="2333" dirty="0"/>
          </a:p>
        </p:txBody>
      </p:sp>
      <p:sp>
        <p:nvSpPr>
          <p:cNvPr id="13" name="Text 9"/>
          <p:cNvSpPr/>
          <p:nvPr/>
        </p:nvSpPr>
        <p:spPr>
          <a:xfrm>
            <a:off x="1599605" y="5043488"/>
            <a:ext cx="6714887" cy="758428"/>
          </a:xfrm>
          <a:prstGeom prst="rect">
            <a:avLst/>
          </a:prstGeom>
          <a:noFill/>
          <a:ln/>
        </p:spPr>
        <p:txBody>
          <a:bodyPr wrap="square" rtlCol="0" anchor="t"/>
          <a:lstStyle/>
          <a:p>
            <a:pPr marL="0" indent="0">
              <a:lnSpc>
                <a:spcPts val="2986"/>
              </a:lnSpc>
              <a:buNone/>
            </a:pPr>
            <a:r>
              <a:rPr lang="en-US" sz="1866" kern="0" spc="-37" dirty="0">
                <a:solidFill>
                  <a:srgbClr val="E0D6DE"/>
                </a:solidFill>
                <a:latin typeface="Inter" pitchFamily="34" charset="0"/>
                <a:ea typeface="Inter" pitchFamily="34" charset="-122"/>
                <a:cs typeface="Inter" pitchFamily="34" charset="-120"/>
              </a:rPr>
              <a:t>Implement data-driven policies addressing root causes of crime rate fluctuations.</a:t>
            </a:r>
            <a:endParaRPr lang="en-US" sz="1866" dirty="0"/>
          </a:p>
        </p:txBody>
      </p:sp>
      <p:sp>
        <p:nvSpPr>
          <p:cNvPr id="14" name="Shape 10"/>
          <p:cNvSpPr/>
          <p:nvPr/>
        </p:nvSpPr>
        <p:spPr>
          <a:xfrm>
            <a:off x="829508" y="6305431"/>
            <a:ext cx="533162" cy="533162"/>
          </a:xfrm>
          <a:prstGeom prst="roundRect">
            <a:avLst>
              <a:gd name="adj" fmla="val 20004"/>
            </a:avLst>
          </a:prstGeom>
          <a:solidFill>
            <a:srgbClr val="2E1A66"/>
          </a:solidFill>
          <a:ln w="7620">
            <a:solidFill>
              <a:srgbClr val="47337F"/>
            </a:solidFill>
            <a:prstDash val="solid"/>
          </a:ln>
        </p:spPr>
        <p:txBody>
          <a:bodyPr/>
          <a:lstStyle/>
          <a:p>
            <a:endParaRPr lang="en-GB"/>
          </a:p>
        </p:txBody>
      </p:sp>
      <p:sp>
        <p:nvSpPr>
          <p:cNvPr id="15" name="Text 11"/>
          <p:cNvSpPr/>
          <p:nvPr/>
        </p:nvSpPr>
        <p:spPr>
          <a:xfrm>
            <a:off x="994886" y="6394252"/>
            <a:ext cx="202287" cy="355521"/>
          </a:xfrm>
          <a:prstGeom prst="rect">
            <a:avLst/>
          </a:prstGeom>
          <a:noFill/>
          <a:ln/>
        </p:spPr>
        <p:txBody>
          <a:bodyPr wrap="none" rtlCol="0" anchor="t"/>
          <a:lstStyle/>
          <a:p>
            <a:pPr marL="0" indent="0" algn="ctr">
              <a:lnSpc>
                <a:spcPts val="2799"/>
              </a:lnSpc>
              <a:buNone/>
            </a:pPr>
            <a:r>
              <a:rPr lang="en-US" sz="2799" b="1" kern="0" spc="-84" dirty="0">
                <a:solidFill>
                  <a:srgbClr val="E0D6DE"/>
                </a:solidFill>
                <a:latin typeface="p22-mackinac-pro" pitchFamily="34" charset="0"/>
                <a:ea typeface="p22-mackinac-pro" pitchFamily="34" charset="-122"/>
                <a:cs typeface="p22-mackinac-pro" pitchFamily="34" charset="-120"/>
              </a:rPr>
              <a:t>3</a:t>
            </a:r>
            <a:endParaRPr lang="en-US" sz="2799" dirty="0"/>
          </a:p>
        </p:txBody>
      </p:sp>
      <p:sp>
        <p:nvSpPr>
          <p:cNvPr id="16" name="Text 12"/>
          <p:cNvSpPr/>
          <p:nvPr/>
        </p:nvSpPr>
        <p:spPr>
          <a:xfrm>
            <a:off x="1599605" y="6305431"/>
            <a:ext cx="2962632" cy="370284"/>
          </a:xfrm>
          <a:prstGeom prst="rect">
            <a:avLst/>
          </a:prstGeom>
          <a:noFill/>
          <a:ln/>
        </p:spPr>
        <p:txBody>
          <a:bodyPr wrap="none" rtlCol="0" anchor="t"/>
          <a:lstStyle/>
          <a:p>
            <a:pPr marL="0" indent="0">
              <a:lnSpc>
                <a:spcPts val="2916"/>
              </a:lnSpc>
              <a:buNone/>
            </a:pPr>
            <a:r>
              <a:rPr lang="en-US" sz="2333" b="1" kern="0" spc="-70" dirty="0">
                <a:solidFill>
                  <a:srgbClr val="E0D6DE"/>
                </a:solidFill>
                <a:latin typeface="p22-mackinac-pro" pitchFamily="34" charset="0"/>
                <a:ea typeface="p22-mackinac-pro" pitchFamily="34" charset="-122"/>
                <a:cs typeface="p22-mackinac-pro" pitchFamily="34" charset="-120"/>
              </a:rPr>
              <a:t>Further Research</a:t>
            </a:r>
            <a:endParaRPr lang="en-US" sz="2333" dirty="0"/>
          </a:p>
        </p:txBody>
      </p:sp>
      <p:sp>
        <p:nvSpPr>
          <p:cNvPr id="17" name="Text 13"/>
          <p:cNvSpPr/>
          <p:nvPr/>
        </p:nvSpPr>
        <p:spPr>
          <a:xfrm>
            <a:off x="1599605" y="6817876"/>
            <a:ext cx="6714887" cy="758428"/>
          </a:xfrm>
          <a:prstGeom prst="rect">
            <a:avLst/>
          </a:prstGeom>
          <a:noFill/>
          <a:ln/>
        </p:spPr>
        <p:txBody>
          <a:bodyPr wrap="square" rtlCol="0" anchor="t"/>
          <a:lstStyle/>
          <a:p>
            <a:pPr marL="0" indent="0">
              <a:lnSpc>
                <a:spcPts val="2986"/>
              </a:lnSpc>
              <a:buNone/>
            </a:pPr>
            <a:r>
              <a:rPr lang="en-US" sz="1866" kern="0" spc="-37" dirty="0">
                <a:solidFill>
                  <a:srgbClr val="E0D6DE"/>
                </a:solidFill>
                <a:latin typeface="Inter" pitchFamily="34" charset="0"/>
                <a:ea typeface="Inter" pitchFamily="34" charset="-122"/>
                <a:cs typeface="Inter" pitchFamily="34" charset="-120"/>
              </a:rPr>
              <a:t>Conduct in-depth studies on crime correlations and evaluate current law enforcement practices.</a:t>
            </a:r>
            <a:endParaRPr lang="en-US" sz="1866"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469952"/>
            <a:ext cx="7415927" cy="2129314"/>
          </a:xfrm>
          <a:prstGeom prst="rect">
            <a:avLst/>
          </a:prstGeom>
          <a:noFill/>
          <a:ln/>
        </p:spPr>
        <p:txBody>
          <a:bodyPr wrap="square" rtlCol="0" anchor="t"/>
          <a:lstStyle/>
          <a:p>
            <a:pPr marL="0" indent="0">
              <a:lnSpc>
                <a:spcPts val="8384"/>
              </a:lnSpc>
              <a:buNone/>
            </a:pPr>
            <a:r>
              <a:rPr lang="en-US" sz="6707" b="1" kern="0" spc="-201" dirty="0">
                <a:solidFill>
                  <a:srgbClr val="A680FF"/>
                </a:solidFill>
                <a:latin typeface="p22-mackinac-pro" pitchFamily="34" charset="0"/>
                <a:ea typeface="p22-mackinac-pro" pitchFamily="34" charset="-122"/>
                <a:cs typeface="p22-mackinac-pro" pitchFamily="34" charset="-120"/>
              </a:rPr>
              <a:t>Thank You For Listening</a:t>
            </a:r>
            <a:endParaRPr lang="en-US" sz="6707" dirty="0"/>
          </a:p>
        </p:txBody>
      </p:sp>
      <p:sp>
        <p:nvSpPr>
          <p:cNvPr id="6" name="Text 2"/>
          <p:cNvSpPr/>
          <p:nvPr/>
        </p:nvSpPr>
        <p:spPr>
          <a:xfrm>
            <a:off x="864037" y="4969550"/>
            <a:ext cx="7415927"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I hope this analysis has provided valuable insights. Please let me know if you have any questions.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2074902"/>
            <a:ext cx="7415927" cy="2129314"/>
          </a:xfrm>
          <a:prstGeom prst="rect">
            <a:avLst/>
          </a:prstGeom>
          <a:noFill/>
          <a:ln/>
        </p:spPr>
        <p:txBody>
          <a:bodyPr wrap="square" rtlCol="0" anchor="t"/>
          <a:lstStyle/>
          <a:p>
            <a:pPr marL="0" indent="0">
              <a:lnSpc>
                <a:spcPts val="8384"/>
              </a:lnSpc>
              <a:buNone/>
            </a:pPr>
            <a:r>
              <a:rPr lang="en-US" sz="6707" b="1" kern="0" spc="-201" dirty="0">
                <a:solidFill>
                  <a:srgbClr val="A680FF"/>
                </a:solidFill>
                <a:latin typeface="p22-mackinac-pro" pitchFamily="34" charset="0"/>
                <a:ea typeface="p22-mackinac-pro" pitchFamily="34" charset="-122"/>
                <a:cs typeface="p22-mackinac-pro" pitchFamily="34" charset="-120"/>
              </a:rPr>
              <a:t>UK Crime Data Analysis</a:t>
            </a:r>
            <a:endParaRPr lang="en-US" sz="6707" dirty="0"/>
          </a:p>
        </p:txBody>
      </p:sp>
      <p:sp>
        <p:nvSpPr>
          <p:cNvPr id="6" name="Text 2"/>
          <p:cNvSpPr/>
          <p:nvPr/>
        </p:nvSpPr>
        <p:spPr>
          <a:xfrm>
            <a:off x="864037" y="4574500"/>
            <a:ext cx="7415927" cy="158019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This presentation examines crime trends in England And Wales. We'll explore key findings, anomalies, and recommendations based on comprehensive data analysis. Our insights aim to inform law enforcement strategies and policy decisions.</a:t>
            </a: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10684" y="1199793"/>
            <a:ext cx="6499265" cy="634603"/>
          </a:xfrm>
          <a:prstGeom prst="rect">
            <a:avLst/>
          </a:prstGeom>
          <a:noFill/>
          <a:ln/>
        </p:spPr>
        <p:txBody>
          <a:bodyPr wrap="none" rtlCol="0" anchor="t"/>
          <a:lstStyle/>
          <a:p>
            <a:pPr marL="0" indent="0">
              <a:lnSpc>
                <a:spcPts val="4997"/>
              </a:lnSpc>
              <a:buNone/>
            </a:pPr>
            <a:r>
              <a:rPr lang="en-US" sz="3998" b="1" kern="0" spc="-120" dirty="0">
                <a:solidFill>
                  <a:srgbClr val="A680FF"/>
                </a:solidFill>
                <a:latin typeface="p22-mackinac-pro" pitchFamily="34" charset="0"/>
                <a:ea typeface="p22-mackinac-pro" pitchFamily="34" charset="-122"/>
                <a:cs typeface="p22-mackinac-pro" pitchFamily="34" charset="-120"/>
              </a:rPr>
              <a:t>Approach and Methodology</a:t>
            </a:r>
            <a:endParaRPr lang="en-US" sz="3998" dirty="0"/>
          </a:p>
        </p:txBody>
      </p:sp>
      <p:sp>
        <p:nvSpPr>
          <p:cNvPr id="6" name="Shape 2"/>
          <p:cNvSpPr/>
          <p:nvPr/>
        </p:nvSpPr>
        <p:spPr>
          <a:xfrm>
            <a:off x="995005" y="2138958"/>
            <a:ext cx="40600" cy="4890849"/>
          </a:xfrm>
          <a:prstGeom prst="roundRect">
            <a:avLst>
              <a:gd name="adj" fmla="val 225085"/>
            </a:avLst>
          </a:prstGeom>
          <a:solidFill>
            <a:srgbClr val="47337F"/>
          </a:solidFill>
          <a:ln/>
        </p:spPr>
        <p:txBody>
          <a:bodyPr/>
          <a:lstStyle/>
          <a:p>
            <a:endParaRPr lang="en-GB"/>
          </a:p>
        </p:txBody>
      </p:sp>
      <p:sp>
        <p:nvSpPr>
          <p:cNvPr id="7" name="Shape 3"/>
          <p:cNvSpPr/>
          <p:nvPr/>
        </p:nvSpPr>
        <p:spPr>
          <a:xfrm>
            <a:off x="1243667" y="2575381"/>
            <a:ext cx="710684" cy="40600"/>
          </a:xfrm>
          <a:prstGeom prst="roundRect">
            <a:avLst>
              <a:gd name="adj" fmla="val 225085"/>
            </a:avLst>
          </a:prstGeom>
          <a:solidFill>
            <a:srgbClr val="47337F"/>
          </a:solidFill>
          <a:ln/>
        </p:spPr>
        <p:txBody>
          <a:bodyPr/>
          <a:lstStyle/>
          <a:p>
            <a:endParaRPr lang="en-GB"/>
          </a:p>
        </p:txBody>
      </p:sp>
      <p:sp>
        <p:nvSpPr>
          <p:cNvPr id="8" name="Shape 4"/>
          <p:cNvSpPr/>
          <p:nvPr/>
        </p:nvSpPr>
        <p:spPr>
          <a:xfrm>
            <a:off x="786825" y="2367320"/>
            <a:ext cx="456843" cy="456843"/>
          </a:xfrm>
          <a:prstGeom prst="roundRect">
            <a:avLst>
              <a:gd name="adj" fmla="val 20003"/>
            </a:avLst>
          </a:prstGeom>
          <a:solidFill>
            <a:srgbClr val="2E1A66"/>
          </a:solidFill>
          <a:ln w="7620">
            <a:solidFill>
              <a:srgbClr val="47337F"/>
            </a:solidFill>
            <a:prstDash val="solid"/>
          </a:ln>
        </p:spPr>
        <p:txBody>
          <a:bodyPr/>
          <a:lstStyle/>
          <a:p>
            <a:endParaRPr lang="en-GB"/>
          </a:p>
        </p:txBody>
      </p:sp>
      <p:sp>
        <p:nvSpPr>
          <p:cNvPr id="9" name="Text 5"/>
          <p:cNvSpPr/>
          <p:nvPr/>
        </p:nvSpPr>
        <p:spPr>
          <a:xfrm>
            <a:off x="957917" y="2443401"/>
            <a:ext cx="114538" cy="304562"/>
          </a:xfrm>
          <a:prstGeom prst="rect">
            <a:avLst/>
          </a:prstGeom>
          <a:noFill/>
          <a:ln/>
        </p:spPr>
        <p:txBody>
          <a:bodyPr wrap="none" rtlCol="0" anchor="t"/>
          <a:lstStyle/>
          <a:p>
            <a:pPr marL="0" indent="0" algn="ctr">
              <a:lnSpc>
                <a:spcPts val="2399"/>
              </a:lnSpc>
              <a:buNone/>
            </a:pPr>
            <a:r>
              <a:rPr lang="en-US" sz="2399" b="1" kern="0" spc="-72" dirty="0">
                <a:solidFill>
                  <a:srgbClr val="E0D6DE"/>
                </a:solidFill>
                <a:latin typeface="p22-mackinac-pro" pitchFamily="34" charset="0"/>
                <a:ea typeface="p22-mackinac-pro" pitchFamily="34" charset="-122"/>
                <a:cs typeface="p22-mackinac-pro" pitchFamily="34" charset="-120"/>
              </a:rPr>
              <a:t>1</a:t>
            </a:r>
            <a:endParaRPr lang="en-US" sz="2399" dirty="0"/>
          </a:p>
        </p:txBody>
      </p:sp>
      <p:sp>
        <p:nvSpPr>
          <p:cNvPr id="10" name="Text 6"/>
          <p:cNvSpPr/>
          <p:nvPr/>
        </p:nvSpPr>
        <p:spPr>
          <a:xfrm>
            <a:off x="2132052" y="2341959"/>
            <a:ext cx="2538413" cy="317302"/>
          </a:xfrm>
          <a:prstGeom prst="rect">
            <a:avLst/>
          </a:prstGeom>
          <a:noFill/>
          <a:ln/>
        </p:spPr>
        <p:txBody>
          <a:bodyPr wrap="none" rtlCol="0" anchor="t"/>
          <a:lstStyle/>
          <a:p>
            <a:pPr marL="0" indent="0" algn="l">
              <a:lnSpc>
                <a:spcPts val="2498"/>
              </a:lnSpc>
              <a:buNone/>
            </a:pPr>
            <a:r>
              <a:rPr lang="en-US" sz="1999" b="1" kern="0" spc="-60" dirty="0">
                <a:solidFill>
                  <a:srgbClr val="E0D6DE"/>
                </a:solidFill>
                <a:latin typeface="p22-mackinac-pro" pitchFamily="34" charset="0"/>
                <a:ea typeface="p22-mackinac-pro" pitchFamily="34" charset="-122"/>
                <a:cs typeface="p22-mackinac-pro" pitchFamily="34" charset="-120"/>
              </a:rPr>
              <a:t>Data Source</a:t>
            </a:r>
            <a:endParaRPr lang="en-US" sz="1999" dirty="0"/>
          </a:p>
        </p:txBody>
      </p:sp>
      <p:sp>
        <p:nvSpPr>
          <p:cNvPr id="11" name="Text 7"/>
          <p:cNvSpPr/>
          <p:nvPr/>
        </p:nvSpPr>
        <p:spPr>
          <a:xfrm>
            <a:off x="2132052" y="2781062"/>
            <a:ext cx="6301264" cy="649843"/>
          </a:xfrm>
          <a:prstGeom prst="rect">
            <a:avLst/>
          </a:prstGeom>
          <a:noFill/>
          <a:ln/>
        </p:spPr>
        <p:txBody>
          <a:bodyPr wrap="square" rtlCol="0" anchor="t"/>
          <a:lstStyle/>
          <a:p>
            <a:pPr marL="0" indent="0" algn="l">
              <a:lnSpc>
                <a:spcPts val="2558"/>
              </a:lnSpc>
              <a:buNone/>
            </a:pPr>
            <a:r>
              <a:rPr lang="en-US" sz="1599" kern="0" spc="-32" dirty="0">
                <a:solidFill>
                  <a:srgbClr val="E0D6DE"/>
                </a:solidFill>
                <a:latin typeface="Inter" pitchFamily="34" charset="0"/>
                <a:ea typeface="Inter" pitchFamily="34" charset="-122"/>
                <a:cs typeface="Inter" pitchFamily="34" charset="-120"/>
              </a:rPr>
              <a:t>Comprehensive crime data categorized by year, location, and type from official police records.</a:t>
            </a:r>
            <a:endParaRPr lang="en-US" sz="1599" dirty="0"/>
          </a:p>
        </p:txBody>
      </p:sp>
      <p:sp>
        <p:nvSpPr>
          <p:cNvPr id="12" name="Shape 8"/>
          <p:cNvSpPr/>
          <p:nvPr/>
        </p:nvSpPr>
        <p:spPr>
          <a:xfrm>
            <a:off x="1243667" y="4273332"/>
            <a:ext cx="710684" cy="40600"/>
          </a:xfrm>
          <a:prstGeom prst="roundRect">
            <a:avLst>
              <a:gd name="adj" fmla="val 225085"/>
            </a:avLst>
          </a:prstGeom>
          <a:solidFill>
            <a:srgbClr val="47337F"/>
          </a:solidFill>
          <a:ln/>
        </p:spPr>
        <p:txBody>
          <a:bodyPr/>
          <a:lstStyle/>
          <a:p>
            <a:endParaRPr lang="en-GB"/>
          </a:p>
        </p:txBody>
      </p:sp>
      <p:sp>
        <p:nvSpPr>
          <p:cNvPr id="13" name="Shape 9"/>
          <p:cNvSpPr/>
          <p:nvPr/>
        </p:nvSpPr>
        <p:spPr>
          <a:xfrm>
            <a:off x="786825" y="4065270"/>
            <a:ext cx="456843" cy="456843"/>
          </a:xfrm>
          <a:prstGeom prst="roundRect">
            <a:avLst>
              <a:gd name="adj" fmla="val 20003"/>
            </a:avLst>
          </a:prstGeom>
          <a:solidFill>
            <a:srgbClr val="2E1A66"/>
          </a:solidFill>
          <a:ln w="7620">
            <a:solidFill>
              <a:srgbClr val="47337F"/>
            </a:solidFill>
            <a:prstDash val="solid"/>
          </a:ln>
        </p:spPr>
        <p:txBody>
          <a:bodyPr/>
          <a:lstStyle/>
          <a:p>
            <a:endParaRPr lang="en-GB"/>
          </a:p>
        </p:txBody>
      </p:sp>
      <p:sp>
        <p:nvSpPr>
          <p:cNvPr id="14" name="Text 10"/>
          <p:cNvSpPr/>
          <p:nvPr/>
        </p:nvSpPr>
        <p:spPr>
          <a:xfrm>
            <a:off x="931128" y="4141351"/>
            <a:ext cx="168235" cy="304562"/>
          </a:xfrm>
          <a:prstGeom prst="rect">
            <a:avLst/>
          </a:prstGeom>
          <a:noFill/>
          <a:ln/>
        </p:spPr>
        <p:txBody>
          <a:bodyPr wrap="none" rtlCol="0" anchor="t"/>
          <a:lstStyle/>
          <a:p>
            <a:pPr marL="0" indent="0" algn="ctr">
              <a:lnSpc>
                <a:spcPts val="2399"/>
              </a:lnSpc>
              <a:buNone/>
            </a:pPr>
            <a:r>
              <a:rPr lang="en-US" sz="2399" b="1" kern="0" spc="-72" dirty="0">
                <a:solidFill>
                  <a:srgbClr val="E0D6DE"/>
                </a:solidFill>
                <a:latin typeface="p22-mackinac-pro" pitchFamily="34" charset="0"/>
                <a:ea typeface="p22-mackinac-pro" pitchFamily="34" charset="-122"/>
                <a:cs typeface="p22-mackinac-pro" pitchFamily="34" charset="-120"/>
              </a:rPr>
              <a:t>2</a:t>
            </a:r>
            <a:endParaRPr lang="en-US" sz="2399" dirty="0"/>
          </a:p>
        </p:txBody>
      </p:sp>
      <p:sp>
        <p:nvSpPr>
          <p:cNvPr id="15" name="Text 11"/>
          <p:cNvSpPr/>
          <p:nvPr/>
        </p:nvSpPr>
        <p:spPr>
          <a:xfrm>
            <a:off x="2132052" y="4039910"/>
            <a:ext cx="2538413" cy="317302"/>
          </a:xfrm>
          <a:prstGeom prst="rect">
            <a:avLst/>
          </a:prstGeom>
          <a:noFill/>
          <a:ln/>
        </p:spPr>
        <p:txBody>
          <a:bodyPr wrap="none" rtlCol="0" anchor="t"/>
          <a:lstStyle/>
          <a:p>
            <a:pPr marL="0" indent="0" algn="l">
              <a:lnSpc>
                <a:spcPts val="2498"/>
              </a:lnSpc>
              <a:buNone/>
            </a:pPr>
            <a:r>
              <a:rPr lang="en-US" sz="1999" b="1" kern="0" spc="-60" dirty="0">
                <a:solidFill>
                  <a:srgbClr val="E0D6DE"/>
                </a:solidFill>
                <a:latin typeface="p22-mackinac-pro" pitchFamily="34" charset="0"/>
                <a:ea typeface="p22-mackinac-pro" pitchFamily="34" charset="-122"/>
                <a:cs typeface="p22-mackinac-pro" pitchFamily="34" charset="-120"/>
              </a:rPr>
              <a:t>Data Cleaning</a:t>
            </a:r>
            <a:endParaRPr lang="en-US" sz="1999" dirty="0"/>
          </a:p>
        </p:txBody>
      </p:sp>
      <p:sp>
        <p:nvSpPr>
          <p:cNvPr id="16" name="Text 12"/>
          <p:cNvSpPr/>
          <p:nvPr/>
        </p:nvSpPr>
        <p:spPr>
          <a:xfrm>
            <a:off x="2132052" y="4479012"/>
            <a:ext cx="6301264" cy="649843"/>
          </a:xfrm>
          <a:prstGeom prst="rect">
            <a:avLst/>
          </a:prstGeom>
          <a:noFill/>
          <a:ln/>
        </p:spPr>
        <p:txBody>
          <a:bodyPr wrap="square" rtlCol="0" anchor="t"/>
          <a:lstStyle/>
          <a:p>
            <a:pPr marL="0" indent="0" algn="l">
              <a:lnSpc>
                <a:spcPts val="2558"/>
              </a:lnSpc>
              <a:buNone/>
            </a:pPr>
            <a:r>
              <a:rPr lang="en-US" sz="1599" kern="0" spc="-32" dirty="0">
                <a:solidFill>
                  <a:srgbClr val="E0D6DE"/>
                </a:solidFill>
                <a:latin typeface="Inter" pitchFamily="34" charset="0"/>
                <a:ea typeface="Inter" pitchFamily="34" charset="-122"/>
                <a:cs typeface="Inter" pitchFamily="34" charset="-120"/>
              </a:rPr>
              <a:t>Rigorous process of combining datasets, handling missing values, and removing duplicates for accurate analysis.</a:t>
            </a:r>
            <a:endParaRPr lang="en-US" sz="1599" dirty="0"/>
          </a:p>
        </p:txBody>
      </p:sp>
      <p:sp>
        <p:nvSpPr>
          <p:cNvPr id="17" name="Shape 13"/>
          <p:cNvSpPr/>
          <p:nvPr/>
        </p:nvSpPr>
        <p:spPr>
          <a:xfrm>
            <a:off x="1243667" y="5971282"/>
            <a:ext cx="710684" cy="40600"/>
          </a:xfrm>
          <a:prstGeom prst="roundRect">
            <a:avLst>
              <a:gd name="adj" fmla="val 225085"/>
            </a:avLst>
          </a:prstGeom>
          <a:solidFill>
            <a:srgbClr val="47337F"/>
          </a:solidFill>
          <a:ln/>
        </p:spPr>
        <p:txBody>
          <a:bodyPr/>
          <a:lstStyle/>
          <a:p>
            <a:endParaRPr lang="en-GB"/>
          </a:p>
        </p:txBody>
      </p:sp>
      <p:sp>
        <p:nvSpPr>
          <p:cNvPr id="18" name="Shape 14"/>
          <p:cNvSpPr/>
          <p:nvPr/>
        </p:nvSpPr>
        <p:spPr>
          <a:xfrm>
            <a:off x="786825" y="5763220"/>
            <a:ext cx="456843" cy="456843"/>
          </a:xfrm>
          <a:prstGeom prst="roundRect">
            <a:avLst>
              <a:gd name="adj" fmla="val 20003"/>
            </a:avLst>
          </a:prstGeom>
          <a:solidFill>
            <a:srgbClr val="2E1A66"/>
          </a:solidFill>
          <a:ln w="7620">
            <a:solidFill>
              <a:srgbClr val="47337F"/>
            </a:solidFill>
            <a:prstDash val="solid"/>
          </a:ln>
        </p:spPr>
        <p:txBody>
          <a:bodyPr/>
          <a:lstStyle/>
          <a:p>
            <a:endParaRPr lang="en-GB"/>
          </a:p>
        </p:txBody>
      </p:sp>
      <p:sp>
        <p:nvSpPr>
          <p:cNvPr id="19" name="Text 15"/>
          <p:cNvSpPr/>
          <p:nvPr/>
        </p:nvSpPr>
        <p:spPr>
          <a:xfrm>
            <a:off x="928509" y="5839301"/>
            <a:ext cx="173355" cy="304562"/>
          </a:xfrm>
          <a:prstGeom prst="rect">
            <a:avLst/>
          </a:prstGeom>
          <a:noFill/>
          <a:ln/>
        </p:spPr>
        <p:txBody>
          <a:bodyPr wrap="none" rtlCol="0" anchor="t"/>
          <a:lstStyle/>
          <a:p>
            <a:pPr marL="0" indent="0" algn="ctr">
              <a:lnSpc>
                <a:spcPts val="2399"/>
              </a:lnSpc>
              <a:buNone/>
            </a:pPr>
            <a:r>
              <a:rPr lang="en-US" sz="2399" b="1" kern="0" spc="-72" dirty="0">
                <a:solidFill>
                  <a:srgbClr val="E0D6DE"/>
                </a:solidFill>
                <a:latin typeface="p22-mackinac-pro" pitchFamily="34" charset="0"/>
                <a:ea typeface="p22-mackinac-pro" pitchFamily="34" charset="-122"/>
                <a:cs typeface="p22-mackinac-pro" pitchFamily="34" charset="-120"/>
              </a:rPr>
              <a:t>3</a:t>
            </a:r>
            <a:endParaRPr lang="en-US" sz="2399" dirty="0"/>
          </a:p>
        </p:txBody>
      </p:sp>
      <p:sp>
        <p:nvSpPr>
          <p:cNvPr id="20" name="Text 16"/>
          <p:cNvSpPr/>
          <p:nvPr/>
        </p:nvSpPr>
        <p:spPr>
          <a:xfrm>
            <a:off x="2132052" y="5737860"/>
            <a:ext cx="2538413" cy="317302"/>
          </a:xfrm>
          <a:prstGeom prst="rect">
            <a:avLst/>
          </a:prstGeom>
          <a:noFill/>
          <a:ln/>
        </p:spPr>
        <p:txBody>
          <a:bodyPr wrap="none" rtlCol="0" anchor="t"/>
          <a:lstStyle/>
          <a:p>
            <a:pPr marL="0" indent="0" algn="l">
              <a:lnSpc>
                <a:spcPts val="2498"/>
              </a:lnSpc>
              <a:buNone/>
            </a:pPr>
            <a:r>
              <a:rPr lang="en-US" sz="1999" b="1" kern="0" spc="-60" dirty="0">
                <a:solidFill>
                  <a:srgbClr val="E0D6DE"/>
                </a:solidFill>
                <a:latin typeface="p22-mackinac-pro" pitchFamily="34" charset="0"/>
                <a:ea typeface="p22-mackinac-pro" pitchFamily="34" charset="-122"/>
                <a:cs typeface="p22-mackinac-pro" pitchFamily="34" charset="-120"/>
              </a:rPr>
              <a:t>Analysis Techniques</a:t>
            </a:r>
            <a:endParaRPr lang="en-US" sz="1999" dirty="0"/>
          </a:p>
        </p:txBody>
      </p:sp>
      <p:sp>
        <p:nvSpPr>
          <p:cNvPr id="21" name="Text 17"/>
          <p:cNvSpPr/>
          <p:nvPr/>
        </p:nvSpPr>
        <p:spPr>
          <a:xfrm>
            <a:off x="2132052" y="6176963"/>
            <a:ext cx="6301264" cy="649843"/>
          </a:xfrm>
          <a:prstGeom prst="rect">
            <a:avLst/>
          </a:prstGeom>
          <a:noFill/>
          <a:ln/>
        </p:spPr>
        <p:txBody>
          <a:bodyPr wrap="square" rtlCol="0" anchor="t"/>
          <a:lstStyle/>
          <a:p>
            <a:pPr marL="0" indent="0" algn="l">
              <a:lnSpc>
                <a:spcPts val="2558"/>
              </a:lnSpc>
              <a:buNone/>
            </a:pPr>
            <a:r>
              <a:rPr lang="en-US" sz="1599" kern="0" spc="-32" dirty="0">
                <a:solidFill>
                  <a:srgbClr val="E0D6DE"/>
                </a:solidFill>
                <a:latin typeface="Inter" pitchFamily="34" charset="0"/>
                <a:ea typeface="Inter" pitchFamily="34" charset="-122"/>
                <a:cs typeface="Inter" pitchFamily="34" charset="-120"/>
              </a:rPr>
              <a:t>Employed trend analysis, correlation studies, Z-score anomaly detection, and geographical mapping for insights.</a:t>
            </a:r>
            <a:endParaRPr lang="en-US" sz="159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894636"/>
            <a:ext cx="6172200" cy="771525"/>
          </a:xfrm>
          <a:prstGeom prst="rect">
            <a:avLst/>
          </a:prstGeom>
          <a:noFill/>
          <a:ln/>
        </p:spPr>
        <p:txBody>
          <a:bodyPr wrap="none" rtlCol="0" anchor="t"/>
          <a:lstStyle/>
          <a:p>
            <a:pPr marL="0" indent="0">
              <a:lnSpc>
                <a:spcPts val="6075"/>
              </a:lnSpc>
              <a:buNone/>
            </a:pPr>
            <a:r>
              <a:rPr lang="en-US" sz="4860" b="1" kern="0" spc="-146" dirty="0">
                <a:solidFill>
                  <a:srgbClr val="A680FF"/>
                </a:solidFill>
                <a:latin typeface="p22-mackinac-pro" pitchFamily="34" charset="0"/>
                <a:ea typeface="p22-mackinac-pro" pitchFamily="34" charset="-122"/>
                <a:cs typeface="p22-mackinac-pro" pitchFamily="34" charset="-120"/>
              </a:rPr>
              <a:t>Total Recorded Crime</a:t>
            </a:r>
            <a:endParaRPr lang="en-US" sz="4860" dirty="0"/>
          </a:p>
        </p:txBody>
      </p:sp>
      <p:sp>
        <p:nvSpPr>
          <p:cNvPr id="6" name="Shape 2"/>
          <p:cNvSpPr/>
          <p:nvPr/>
        </p:nvSpPr>
        <p:spPr>
          <a:xfrm>
            <a:off x="864037" y="2314099"/>
            <a:ext cx="555427" cy="555427"/>
          </a:xfrm>
          <a:prstGeom prst="roundRect">
            <a:avLst>
              <a:gd name="adj" fmla="val 20003"/>
            </a:avLst>
          </a:prstGeom>
          <a:solidFill>
            <a:srgbClr val="2E1A66"/>
          </a:solidFill>
          <a:ln w="15240">
            <a:solidFill>
              <a:srgbClr val="47337F"/>
            </a:solidFill>
            <a:prstDash val="solid"/>
          </a:ln>
        </p:spPr>
        <p:txBody>
          <a:bodyPr/>
          <a:lstStyle/>
          <a:p>
            <a:endParaRPr lang="en-GB"/>
          </a:p>
        </p:txBody>
      </p:sp>
      <p:sp>
        <p:nvSpPr>
          <p:cNvPr id="7" name="Text 3"/>
          <p:cNvSpPr/>
          <p:nvPr/>
        </p:nvSpPr>
        <p:spPr>
          <a:xfrm>
            <a:off x="1072039" y="2406610"/>
            <a:ext cx="139303" cy="370284"/>
          </a:xfrm>
          <a:prstGeom prst="rect">
            <a:avLst/>
          </a:prstGeom>
          <a:noFill/>
          <a:ln/>
        </p:spPr>
        <p:txBody>
          <a:bodyPr wrap="none" rtlCol="0" anchor="t"/>
          <a:lstStyle/>
          <a:p>
            <a:pPr marL="0" indent="0" algn="ctr">
              <a:lnSpc>
                <a:spcPts val="2916"/>
              </a:lnSpc>
              <a:buNone/>
            </a:pPr>
            <a:r>
              <a:rPr lang="en-US" sz="2916" b="1" kern="0" spc="-87" dirty="0">
                <a:solidFill>
                  <a:srgbClr val="E0D6DE"/>
                </a:solidFill>
                <a:latin typeface="p22-mackinac-pro" pitchFamily="34" charset="0"/>
                <a:ea typeface="p22-mackinac-pro" pitchFamily="34" charset="-122"/>
                <a:cs typeface="p22-mackinac-pro" pitchFamily="34" charset="-120"/>
              </a:rPr>
              <a:t>1</a:t>
            </a:r>
            <a:endParaRPr lang="en-US" sz="2916" dirty="0"/>
          </a:p>
        </p:txBody>
      </p:sp>
      <p:sp>
        <p:nvSpPr>
          <p:cNvPr id="8" name="Text 4"/>
          <p:cNvSpPr/>
          <p:nvPr/>
        </p:nvSpPr>
        <p:spPr>
          <a:xfrm>
            <a:off x="1666280" y="2314099"/>
            <a:ext cx="3086100" cy="385763"/>
          </a:xfrm>
          <a:prstGeom prst="rect">
            <a:avLst/>
          </a:prstGeom>
          <a:noFill/>
          <a:ln/>
        </p:spPr>
        <p:txBody>
          <a:bodyPr wrap="none" rtlCol="0" anchor="t"/>
          <a:lstStyle/>
          <a:p>
            <a:pPr marL="0" indent="0">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Massive Dataset</a:t>
            </a:r>
            <a:endParaRPr lang="en-US" sz="2430" dirty="0"/>
          </a:p>
        </p:txBody>
      </p:sp>
      <p:sp>
        <p:nvSpPr>
          <p:cNvPr id="9" name="Text 5"/>
          <p:cNvSpPr/>
          <p:nvPr/>
        </p:nvSpPr>
        <p:spPr>
          <a:xfrm>
            <a:off x="1666280" y="2847975"/>
            <a:ext cx="661368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Analysis encompassed approximately 26 million recorded crime incidents across the UK.</a:t>
            </a:r>
            <a:endParaRPr lang="en-US" sz="1944" dirty="0"/>
          </a:p>
        </p:txBody>
      </p:sp>
      <p:sp>
        <p:nvSpPr>
          <p:cNvPr id="10" name="Shape 6"/>
          <p:cNvSpPr/>
          <p:nvPr/>
        </p:nvSpPr>
        <p:spPr>
          <a:xfrm>
            <a:off x="864037" y="4162544"/>
            <a:ext cx="555427" cy="555427"/>
          </a:xfrm>
          <a:prstGeom prst="roundRect">
            <a:avLst>
              <a:gd name="adj" fmla="val 20003"/>
            </a:avLst>
          </a:prstGeom>
          <a:solidFill>
            <a:srgbClr val="2E1A66"/>
          </a:solidFill>
          <a:ln w="15240">
            <a:solidFill>
              <a:srgbClr val="47337F"/>
            </a:solidFill>
            <a:prstDash val="solid"/>
          </a:ln>
        </p:spPr>
        <p:txBody>
          <a:bodyPr/>
          <a:lstStyle/>
          <a:p>
            <a:endParaRPr lang="en-GB"/>
          </a:p>
        </p:txBody>
      </p:sp>
      <p:sp>
        <p:nvSpPr>
          <p:cNvPr id="11" name="Text 7"/>
          <p:cNvSpPr/>
          <p:nvPr/>
        </p:nvSpPr>
        <p:spPr>
          <a:xfrm>
            <a:off x="1039535" y="4255056"/>
            <a:ext cx="204430" cy="370284"/>
          </a:xfrm>
          <a:prstGeom prst="rect">
            <a:avLst/>
          </a:prstGeom>
          <a:noFill/>
          <a:ln/>
        </p:spPr>
        <p:txBody>
          <a:bodyPr wrap="none" rtlCol="0" anchor="t"/>
          <a:lstStyle/>
          <a:p>
            <a:pPr marL="0" indent="0" algn="ctr">
              <a:lnSpc>
                <a:spcPts val="2916"/>
              </a:lnSpc>
              <a:buNone/>
            </a:pPr>
            <a:r>
              <a:rPr lang="en-US" sz="2916" b="1" kern="0" spc="-87" dirty="0">
                <a:solidFill>
                  <a:srgbClr val="E0D6DE"/>
                </a:solidFill>
                <a:latin typeface="p22-mackinac-pro" pitchFamily="34" charset="0"/>
                <a:ea typeface="p22-mackinac-pro" pitchFamily="34" charset="-122"/>
                <a:cs typeface="p22-mackinac-pro" pitchFamily="34" charset="-120"/>
              </a:rPr>
              <a:t>2</a:t>
            </a:r>
            <a:endParaRPr lang="en-US" sz="2916" dirty="0"/>
          </a:p>
        </p:txBody>
      </p:sp>
      <p:sp>
        <p:nvSpPr>
          <p:cNvPr id="12" name="Text 8"/>
          <p:cNvSpPr/>
          <p:nvPr/>
        </p:nvSpPr>
        <p:spPr>
          <a:xfrm>
            <a:off x="1666280" y="4162544"/>
            <a:ext cx="3086100" cy="385763"/>
          </a:xfrm>
          <a:prstGeom prst="rect">
            <a:avLst/>
          </a:prstGeom>
          <a:noFill/>
          <a:ln/>
        </p:spPr>
        <p:txBody>
          <a:bodyPr wrap="none" rtlCol="0" anchor="t"/>
          <a:lstStyle/>
          <a:p>
            <a:pPr marL="0" indent="0">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Wide Coverage</a:t>
            </a:r>
            <a:endParaRPr lang="en-US" sz="2430" dirty="0"/>
          </a:p>
        </p:txBody>
      </p:sp>
      <p:sp>
        <p:nvSpPr>
          <p:cNvPr id="13" name="Text 9"/>
          <p:cNvSpPr/>
          <p:nvPr/>
        </p:nvSpPr>
        <p:spPr>
          <a:xfrm>
            <a:off x="1666280" y="4696420"/>
            <a:ext cx="661368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Data collected from 56 different areas, providing a comprehensive view of crime patterns.</a:t>
            </a:r>
            <a:endParaRPr lang="en-US" sz="1944" dirty="0"/>
          </a:p>
        </p:txBody>
      </p:sp>
      <p:sp>
        <p:nvSpPr>
          <p:cNvPr id="14" name="Shape 10"/>
          <p:cNvSpPr/>
          <p:nvPr/>
        </p:nvSpPr>
        <p:spPr>
          <a:xfrm>
            <a:off x="864037" y="6010989"/>
            <a:ext cx="555427" cy="555427"/>
          </a:xfrm>
          <a:prstGeom prst="roundRect">
            <a:avLst>
              <a:gd name="adj" fmla="val 20003"/>
            </a:avLst>
          </a:prstGeom>
          <a:solidFill>
            <a:srgbClr val="2E1A66"/>
          </a:solidFill>
          <a:ln w="15240">
            <a:solidFill>
              <a:srgbClr val="47337F"/>
            </a:solidFill>
            <a:prstDash val="solid"/>
          </a:ln>
        </p:spPr>
        <p:txBody>
          <a:bodyPr/>
          <a:lstStyle/>
          <a:p>
            <a:endParaRPr lang="en-GB"/>
          </a:p>
        </p:txBody>
      </p:sp>
      <p:sp>
        <p:nvSpPr>
          <p:cNvPr id="15" name="Text 11"/>
          <p:cNvSpPr/>
          <p:nvPr/>
        </p:nvSpPr>
        <p:spPr>
          <a:xfrm>
            <a:off x="1036320" y="6103501"/>
            <a:ext cx="210741" cy="370284"/>
          </a:xfrm>
          <a:prstGeom prst="rect">
            <a:avLst/>
          </a:prstGeom>
          <a:noFill/>
          <a:ln/>
        </p:spPr>
        <p:txBody>
          <a:bodyPr wrap="none" rtlCol="0" anchor="t"/>
          <a:lstStyle/>
          <a:p>
            <a:pPr marL="0" indent="0" algn="ctr">
              <a:lnSpc>
                <a:spcPts val="2916"/>
              </a:lnSpc>
              <a:buNone/>
            </a:pPr>
            <a:r>
              <a:rPr lang="en-US" sz="2916" b="1" kern="0" spc="-87" dirty="0">
                <a:solidFill>
                  <a:srgbClr val="E0D6DE"/>
                </a:solidFill>
                <a:latin typeface="p22-mackinac-pro" pitchFamily="34" charset="0"/>
                <a:ea typeface="p22-mackinac-pro" pitchFamily="34" charset="-122"/>
                <a:cs typeface="p22-mackinac-pro" pitchFamily="34" charset="-120"/>
              </a:rPr>
              <a:t>3</a:t>
            </a:r>
            <a:endParaRPr lang="en-US" sz="2916" dirty="0"/>
          </a:p>
        </p:txBody>
      </p:sp>
      <p:sp>
        <p:nvSpPr>
          <p:cNvPr id="16" name="Text 12"/>
          <p:cNvSpPr/>
          <p:nvPr/>
        </p:nvSpPr>
        <p:spPr>
          <a:xfrm>
            <a:off x="1666280" y="6010989"/>
            <a:ext cx="3086100" cy="385763"/>
          </a:xfrm>
          <a:prstGeom prst="rect">
            <a:avLst/>
          </a:prstGeom>
          <a:noFill/>
          <a:ln/>
        </p:spPr>
        <p:txBody>
          <a:bodyPr wrap="none" rtlCol="0" anchor="t"/>
          <a:lstStyle/>
          <a:p>
            <a:pPr marL="0" indent="0">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Longitudinal Study</a:t>
            </a:r>
            <a:endParaRPr lang="en-US" sz="2430" dirty="0"/>
          </a:p>
        </p:txBody>
      </p:sp>
      <p:sp>
        <p:nvSpPr>
          <p:cNvPr id="17" name="Text 13"/>
          <p:cNvSpPr/>
          <p:nvPr/>
        </p:nvSpPr>
        <p:spPr>
          <a:xfrm>
            <a:off x="1666280" y="6544866"/>
            <a:ext cx="6613684" cy="790099"/>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Multi-year data allows for trend analysis and identification of long-term patterns.</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74251" y="993100"/>
            <a:ext cx="5525095" cy="601980"/>
          </a:xfrm>
          <a:prstGeom prst="rect">
            <a:avLst/>
          </a:prstGeom>
          <a:noFill/>
          <a:ln/>
        </p:spPr>
        <p:txBody>
          <a:bodyPr wrap="none" rtlCol="0" anchor="t"/>
          <a:lstStyle/>
          <a:p>
            <a:pPr marL="0" indent="0">
              <a:lnSpc>
                <a:spcPts val="4741"/>
              </a:lnSpc>
              <a:buNone/>
            </a:pPr>
            <a:r>
              <a:rPr lang="en-US" sz="3792" b="1" kern="0" spc="-114" dirty="0">
                <a:solidFill>
                  <a:srgbClr val="A680FF"/>
                </a:solidFill>
                <a:latin typeface="p22-mackinac-pro" pitchFamily="34" charset="0"/>
                <a:ea typeface="p22-mackinac-pro" pitchFamily="34" charset="-122"/>
                <a:cs typeface="p22-mackinac-pro" pitchFamily="34" charset="-120"/>
              </a:rPr>
              <a:t>Anomalies in Crime Data</a:t>
            </a:r>
            <a:endParaRPr lang="en-US" sz="3792" dirty="0"/>
          </a:p>
        </p:txBody>
      </p:sp>
      <p:pic>
        <p:nvPicPr>
          <p:cNvPr id="6" name="Image 2" descr="preencoded.png"/>
          <p:cNvPicPr>
            <a:picLocks noChangeAspect="1"/>
          </p:cNvPicPr>
          <p:nvPr/>
        </p:nvPicPr>
        <p:blipFill>
          <a:blip r:embed="rId5"/>
          <a:stretch>
            <a:fillRect/>
          </a:stretch>
        </p:blipFill>
        <p:spPr>
          <a:xfrm>
            <a:off x="674251" y="1884045"/>
            <a:ext cx="481608" cy="481608"/>
          </a:xfrm>
          <a:prstGeom prst="rect">
            <a:avLst/>
          </a:prstGeom>
        </p:spPr>
      </p:pic>
      <p:sp>
        <p:nvSpPr>
          <p:cNvPr id="7" name="Text 2"/>
          <p:cNvSpPr/>
          <p:nvPr/>
        </p:nvSpPr>
        <p:spPr>
          <a:xfrm>
            <a:off x="674251" y="2558296"/>
            <a:ext cx="2408158" cy="300990"/>
          </a:xfrm>
          <a:prstGeom prst="rect">
            <a:avLst/>
          </a:prstGeom>
          <a:noFill/>
          <a:ln/>
        </p:spPr>
        <p:txBody>
          <a:bodyPr wrap="none" rtlCol="0" anchor="t"/>
          <a:lstStyle/>
          <a:p>
            <a:pPr marL="0" indent="0" algn="l">
              <a:lnSpc>
                <a:spcPts val="2370"/>
              </a:lnSpc>
              <a:buNone/>
            </a:pPr>
            <a:r>
              <a:rPr lang="en-US" sz="1896" b="1" kern="0" spc="-57" dirty="0">
                <a:solidFill>
                  <a:srgbClr val="E0D6DE"/>
                </a:solidFill>
                <a:latin typeface="p22-mackinac-pro" pitchFamily="34" charset="0"/>
                <a:ea typeface="p22-mackinac-pro" pitchFamily="34" charset="-122"/>
                <a:cs typeface="p22-mackinac-pro" pitchFamily="34" charset="-120"/>
              </a:rPr>
              <a:t>Burglary Anomalies</a:t>
            </a:r>
            <a:endParaRPr lang="en-US" sz="1896" dirty="0"/>
          </a:p>
        </p:txBody>
      </p:sp>
      <p:sp>
        <p:nvSpPr>
          <p:cNvPr id="8" name="Text 3"/>
          <p:cNvSpPr/>
          <p:nvPr/>
        </p:nvSpPr>
        <p:spPr>
          <a:xfrm>
            <a:off x="674251" y="2974777"/>
            <a:ext cx="7795498" cy="308134"/>
          </a:xfrm>
          <a:prstGeom prst="rect">
            <a:avLst/>
          </a:prstGeom>
          <a:noFill/>
          <a:ln/>
        </p:spPr>
        <p:txBody>
          <a:bodyPr wrap="none" rtlCol="0" anchor="t"/>
          <a:lstStyle/>
          <a:p>
            <a:pPr marL="0" indent="0" algn="l">
              <a:lnSpc>
                <a:spcPts val="2427"/>
              </a:lnSpc>
              <a:buNone/>
            </a:pPr>
            <a:r>
              <a:rPr lang="en-US" sz="1517" kern="0" spc="-30" dirty="0">
                <a:solidFill>
                  <a:srgbClr val="E0D6DE"/>
                </a:solidFill>
                <a:latin typeface="Inter" pitchFamily="34" charset="0"/>
                <a:ea typeface="Inter" pitchFamily="34" charset="-122"/>
                <a:cs typeface="Inter" pitchFamily="34" charset="-120"/>
              </a:rPr>
              <a:t>Highest number of statistical outliers identified using Z-score analysis.</a:t>
            </a:r>
            <a:endParaRPr lang="en-US" sz="1517" dirty="0"/>
          </a:p>
        </p:txBody>
      </p:sp>
      <p:pic>
        <p:nvPicPr>
          <p:cNvPr id="9" name="Image 3" descr="preencoded.png"/>
          <p:cNvPicPr>
            <a:picLocks noChangeAspect="1"/>
          </p:cNvPicPr>
          <p:nvPr/>
        </p:nvPicPr>
        <p:blipFill>
          <a:blip r:embed="rId6"/>
          <a:stretch>
            <a:fillRect/>
          </a:stretch>
        </p:blipFill>
        <p:spPr>
          <a:xfrm>
            <a:off x="674251" y="3860840"/>
            <a:ext cx="481608" cy="481608"/>
          </a:xfrm>
          <a:prstGeom prst="rect">
            <a:avLst/>
          </a:prstGeom>
        </p:spPr>
      </p:pic>
      <p:sp>
        <p:nvSpPr>
          <p:cNvPr id="10" name="Text 4"/>
          <p:cNvSpPr/>
          <p:nvPr/>
        </p:nvSpPr>
        <p:spPr>
          <a:xfrm>
            <a:off x="674251" y="4535091"/>
            <a:ext cx="2408158" cy="300990"/>
          </a:xfrm>
          <a:prstGeom prst="rect">
            <a:avLst/>
          </a:prstGeom>
          <a:noFill/>
          <a:ln/>
        </p:spPr>
        <p:txBody>
          <a:bodyPr wrap="none" rtlCol="0" anchor="t"/>
          <a:lstStyle/>
          <a:p>
            <a:pPr marL="0" indent="0" algn="l">
              <a:lnSpc>
                <a:spcPts val="2370"/>
              </a:lnSpc>
              <a:buNone/>
            </a:pPr>
            <a:r>
              <a:rPr lang="en-US" sz="1896" b="1" kern="0" spc="-57" dirty="0">
                <a:solidFill>
                  <a:srgbClr val="E0D6DE"/>
                </a:solidFill>
                <a:latin typeface="p22-mackinac-pro" pitchFamily="34" charset="0"/>
                <a:ea typeface="p22-mackinac-pro" pitchFamily="34" charset="-122"/>
                <a:cs typeface="p22-mackinac-pro" pitchFamily="34" charset="-120"/>
              </a:rPr>
              <a:t>Data Patterns</a:t>
            </a:r>
            <a:endParaRPr lang="en-US" sz="1896" dirty="0"/>
          </a:p>
        </p:txBody>
      </p:sp>
      <p:sp>
        <p:nvSpPr>
          <p:cNvPr id="11" name="Text 5"/>
          <p:cNvSpPr/>
          <p:nvPr/>
        </p:nvSpPr>
        <p:spPr>
          <a:xfrm>
            <a:off x="674251" y="4951571"/>
            <a:ext cx="7795498" cy="308134"/>
          </a:xfrm>
          <a:prstGeom prst="rect">
            <a:avLst/>
          </a:prstGeom>
          <a:noFill/>
          <a:ln/>
        </p:spPr>
        <p:txBody>
          <a:bodyPr wrap="none" rtlCol="0" anchor="t"/>
          <a:lstStyle/>
          <a:p>
            <a:pPr marL="0" indent="0" algn="l">
              <a:lnSpc>
                <a:spcPts val="2427"/>
              </a:lnSpc>
              <a:buNone/>
            </a:pPr>
            <a:r>
              <a:rPr lang="en-US" sz="1517" kern="0" spc="-30" dirty="0">
                <a:solidFill>
                  <a:srgbClr val="E0D6DE"/>
                </a:solidFill>
                <a:latin typeface="Inter" pitchFamily="34" charset="0"/>
                <a:ea typeface="Inter" pitchFamily="34" charset="-122"/>
                <a:cs typeface="Inter" pitchFamily="34" charset="-120"/>
              </a:rPr>
              <a:t>Unusual spikes and dips in crime rates detected across various categories.</a:t>
            </a:r>
            <a:endParaRPr lang="en-US" sz="1517" dirty="0"/>
          </a:p>
        </p:txBody>
      </p:sp>
      <p:pic>
        <p:nvPicPr>
          <p:cNvPr id="12" name="Image 4" descr="preencoded.png"/>
          <p:cNvPicPr>
            <a:picLocks noChangeAspect="1"/>
          </p:cNvPicPr>
          <p:nvPr/>
        </p:nvPicPr>
        <p:blipFill>
          <a:blip r:embed="rId7"/>
          <a:stretch>
            <a:fillRect/>
          </a:stretch>
        </p:blipFill>
        <p:spPr>
          <a:xfrm>
            <a:off x="674251" y="5837634"/>
            <a:ext cx="481608" cy="481608"/>
          </a:xfrm>
          <a:prstGeom prst="rect">
            <a:avLst/>
          </a:prstGeom>
        </p:spPr>
      </p:pic>
      <p:sp>
        <p:nvSpPr>
          <p:cNvPr id="13" name="Text 6"/>
          <p:cNvSpPr/>
          <p:nvPr/>
        </p:nvSpPr>
        <p:spPr>
          <a:xfrm>
            <a:off x="674251" y="6511885"/>
            <a:ext cx="2408158" cy="300990"/>
          </a:xfrm>
          <a:prstGeom prst="rect">
            <a:avLst/>
          </a:prstGeom>
          <a:noFill/>
          <a:ln/>
        </p:spPr>
        <p:txBody>
          <a:bodyPr wrap="none" rtlCol="0" anchor="t"/>
          <a:lstStyle/>
          <a:p>
            <a:pPr marL="0" indent="0" algn="l">
              <a:lnSpc>
                <a:spcPts val="2370"/>
              </a:lnSpc>
              <a:buNone/>
            </a:pPr>
            <a:r>
              <a:rPr lang="en-US" sz="1896" b="1" kern="0" spc="-57" dirty="0">
                <a:solidFill>
                  <a:srgbClr val="E0D6DE"/>
                </a:solidFill>
                <a:latin typeface="p22-mackinac-pro" pitchFamily="34" charset="0"/>
                <a:ea typeface="p22-mackinac-pro" pitchFamily="34" charset="-122"/>
                <a:cs typeface="p22-mackinac-pro" pitchFamily="34" charset="-120"/>
              </a:rPr>
              <a:t>Further Investigation</a:t>
            </a:r>
            <a:endParaRPr lang="en-US" sz="1896" dirty="0"/>
          </a:p>
        </p:txBody>
      </p:sp>
      <p:sp>
        <p:nvSpPr>
          <p:cNvPr id="14" name="Text 7"/>
          <p:cNvSpPr/>
          <p:nvPr/>
        </p:nvSpPr>
        <p:spPr>
          <a:xfrm>
            <a:off x="674251" y="6928366"/>
            <a:ext cx="7795498" cy="308134"/>
          </a:xfrm>
          <a:prstGeom prst="rect">
            <a:avLst/>
          </a:prstGeom>
          <a:noFill/>
          <a:ln/>
        </p:spPr>
        <p:txBody>
          <a:bodyPr wrap="none" rtlCol="0" anchor="t"/>
          <a:lstStyle/>
          <a:p>
            <a:pPr marL="0" indent="0" algn="l">
              <a:lnSpc>
                <a:spcPts val="2427"/>
              </a:lnSpc>
              <a:buNone/>
            </a:pPr>
            <a:r>
              <a:rPr lang="en-US" sz="1517" kern="0" spc="-30" dirty="0">
                <a:solidFill>
                  <a:srgbClr val="E0D6DE"/>
                </a:solidFill>
                <a:latin typeface="Inter" pitchFamily="34" charset="0"/>
                <a:ea typeface="Inter" pitchFamily="34" charset="-122"/>
                <a:cs typeface="Inter" pitchFamily="34" charset="-120"/>
              </a:rPr>
              <a:t>Anomalies highlight areas requiring deeper analysis and targeted interventions.</a:t>
            </a:r>
            <a:endParaRPr lang="en-US" sz="151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sp>
        <p:nvSpPr>
          <p:cNvPr id="4" name="Text 1"/>
          <p:cNvSpPr/>
          <p:nvPr/>
        </p:nvSpPr>
        <p:spPr>
          <a:xfrm>
            <a:off x="864037" y="2400538"/>
            <a:ext cx="10718125" cy="771525"/>
          </a:xfrm>
          <a:prstGeom prst="rect">
            <a:avLst/>
          </a:prstGeom>
          <a:noFill/>
          <a:ln/>
        </p:spPr>
        <p:txBody>
          <a:bodyPr wrap="none" rtlCol="0" anchor="t"/>
          <a:lstStyle/>
          <a:p>
            <a:pPr marL="0" indent="0">
              <a:lnSpc>
                <a:spcPts val="6075"/>
              </a:lnSpc>
              <a:buNone/>
            </a:pPr>
            <a:r>
              <a:rPr lang="en-US" sz="4860" b="1" kern="0" spc="-146" dirty="0">
                <a:solidFill>
                  <a:srgbClr val="A680FF"/>
                </a:solidFill>
                <a:latin typeface="p22-mackinac-pro" pitchFamily="34" charset="0"/>
                <a:ea typeface="p22-mackinac-pro" pitchFamily="34" charset="-122"/>
                <a:cs typeface="p22-mackinac-pro" pitchFamily="34" charset="-120"/>
              </a:rPr>
              <a:t>Top Increasing and Decreasing Crimes</a:t>
            </a:r>
            <a:endParaRPr lang="en-US" sz="4860" dirty="0"/>
          </a:p>
        </p:txBody>
      </p:sp>
      <p:sp>
        <p:nvSpPr>
          <p:cNvPr id="5" name="Text 2"/>
          <p:cNvSpPr/>
          <p:nvPr/>
        </p:nvSpPr>
        <p:spPr>
          <a:xfrm>
            <a:off x="864037" y="3789164"/>
            <a:ext cx="3086100" cy="385763"/>
          </a:xfrm>
          <a:prstGeom prst="rect">
            <a:avLst/>
          </a:prstGeom>
          <a:noFill/>
          <a:ln/>
        </p:spPr>
        <p:txBody>
          <a:bodyPr wrap="none" rtlCol="0" anchor="t"/>
          <a:lstStyle/>
          <a:p>
            <a:pPr marL="0" indent="0">
              <a:lnSpc>
                <a:spcPts val="3038"/>
              </a:lnSpc>
              <a:buNone/>
            </a:pPr>
            <a:r>
              <a:rPr lang="en-US" sz="2430" b="1" kern="0" spc="-73" dirty="0">
                <a:solidFill>
                  <a:srgbClr val="A680FF"/>
                </a:solidFill>
                <a:latin typeface="p22-mackinac-pro" pitchFamily="34" charset="0"/>
                <a:ea typeface="p22-mackinac-pro" pitchFamily="34" charset="-122"/>
                <a:cs typeface="p22-mackinac-pro" pitchFamily="34" charset="-120"/>
              </a:rPr>
              <a:t>Burglary</a:t>
            </a:r>
            <a:endParaRPr lang="en-US" sz="2430" dirty="0"/>
          </a:p>
        </p:txBody>
      </p:sp>
      <p:sp>
        <p:nvSpPr>
          <p:cNvPr id="6" name="Text 3"/>
          <p:cNvSpPr/>
          <p:nvPr/>
        </p:nvSpPr>
        <p:spPr>
          <a:xfrm>
            <a:off x="864037" y="4421743"/>
            <a:ext cx="3898821"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Significant year-over-year changes observed, with notable fluctuations in urban areas.</a:t>
            </a:r>
            <a:endParaRPr lang="en-US" sz="1944" dirty="0"/>
          </a:p>
        </p:txBody>
      </p:sp>
      <p:sp>
        <p:nvSpPr>
          <p:cNvPr id="7" name="Text 4"/>
          <p:cNvSpPr/>
          <p:nvPr/>
        </p:nvSpPr>
        <p:spPr>
          <a:xfrm>
            <a:off x="5372695" y="3789164"/>
            <a:ext cx="3086100" cy="385763"/>
          </a:xfrm>
          <a:prstGeom prst="rect">
            <a:avLst/>
          </a:prstGeom>
          <a:noFill/>
          <a:ln/>
        </p:spPr>
        <p:txBody>
          <a:bodyPr wrap="none" rtlCol="0" anchor="t"/>
          <a:lstStyle/>
          <a:p>
            <a:pPr marL="0" indent="0">
              <a:lnSpc>
                <a:spcPts val="3038"/>
              </a:lnSpc>
              <a:buNone/>
            </a:pPr>
            <a:r>
              <a:rPr lang="en-US" sz="2430" b="1" kern="0" spc="-73" dirty="0">
                <a:solidFill>
                  <a:srgbClr val="A680FF"/>
                </a:solidFill>
                <a:latin typeface="p22-mackinac-pro" pitchFamily="34" charset="0"/>
                <a:ea typeface="p22-mackinac-pro" pitchFamily="34" charset="-122"/>
                <a:cs typeface="p22-mackinac-pro" pitchFamily="34" charset="-120"/>
              </a:rPr>
              <a:t>Shoplifting</a:t>
            </a:r>
            <a:endParaRPr lang="en-US" sz="2430" dirty="0"/>
          </a:p>
        </p:txBody>
      </p:sp>
      <p:sp>
        <p:nvSpPr>
          <p:cNvPr id="8" name="Text 5"/>
          <p:cNvSpPr/>
          <p:nvPr/>
        </p:nvSpPr>
        <p:spPr>
          <a:xfrm>
            <a:off x="5372695" y="4421743"/>
            <a:ext cx="3898821"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Percentage changes indicate shifting patterns, possibly influenced by economic factors.</a:t>
            </a:r>
            <a:endParaRPr lang="en-US" sz="1944" dirty="0"/>
          </a:p>
        </p:txBody>
      </p:sp>
      <p:sp>
        <p:nvSpPr>
          <p:cNvPr id="9" name="Text 6"/>
          <p:cNvSpPr/>
          <p:nvPr/>
        </p:nvSpPr>
        <p:spPr>
          <a:xfrm>
            <a:off x="9881354" y="3789164"/>
            <a:ext cx="3117652" cy="385763"/>
          </a:xfrm>
          <a:prstGeom prst="rect">
            <a:avLst/>
          </a:prstGeom>
          <a:noFill/>
          <a:ln/>
        </p:spPr>
        <p:txBody>
          <a:bodyPr wrap="none" rtlCol="0" anchor="t"/>
          <a:lstStyle/>
          <a:p>
            <a:pPr marL="0" indent="0">
              <a:lnSpc>
                <a:spcPts val="3038"/>
              </a:lnSpc>
              <a:buNone/>
            </a:pPr>
            <a:r>
              <a:rPr lang="en-US" sz="2430" b="1" kern="0" spc="-73" dirty="0">
                <a:solidFill>
                  <a:srgbClr val="A680FF"/>
                </a:solidFill>
                <a:latin typeface="p22-mackinac-pro" pitchFamily="34" charset="0"/>
                <a:ea typeface="p22-mackinac-pro" pitchFamily="34" charset="-122"/>
                <a:cs typeface="p22-mackinac-pro" pitchFamily="34" charset="-120"/>
              </a:rPr>
              <a:t>Public Order Offences</a:t>
            </a:r>
            <a:endParaRPr lang="en-US" sz="2430" dirty="0"/>
          </a:p>
        </p:txBody>
      </p:sp>
      <p:sp>
        <p:nvSpPr>
          <p:cNvPr id="10" name="Text 7"/>
          <p:cNvSpPr/>
          <p:nvPr/>
        </p:nvSpPr>
        <p:spPr>
          <a:xfrm>
            <a:off x="9881354" y="4421743"/>
            <a:ext cx="3898821" cy="1185148"/>
          </a:xfrm>
          <a:prstGeom prst="rect">
            <a:avLst/>
          </a:prstGeom>
          <a:noFill/>
          <a:ln/>
        </p:spPr>
        <p:txBody>
          <a:bodyPr wrap="squar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Marked trends identified, potentially correlating with social and political events.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409105"/>
            <a:ext cx="6172200" cy="771525"/>
          </a:xfrm>
          <a:prstGeom prst="rect">
            <a:avLst/>
          </a:prstGeom>
          <a:noFill/>
          <a:ln/>
        </p:spPr>
        <p:txBody>
          <a:bodyPr wrap="none" rtlCol="0" anchor="t"/>
          <a:lstStyle/>
          <a:p>
            <a:pPr marL="0" indent="0">
              <a:lnSpc>
                <a:spcPts val="6075"/>
              </a:lnSpc>
              <a:buNone/>
            </a:pPr>
            <a:r>
              <a:rPr lang="en-US" sz="4860" b="1" kern="0" spc="-146" dirty="0">
                <a:solidFill>
                  <a:srgbClr val="A680FF"/>
                </a:solidFill>
                <a:latin typeface="p22-mackinac-pro" pitchFamily="34" charset="0"/>
                <a:ea typeface="p22-mackinac-pro" pitchFamily="34" charset="-122"/>
                <a:cs typeface="p22-mackinac-pro" pitchFamily="34" charset="-120"/>
              </a:rPr>
              <a:t>Knife Crime Trends</a:t>
            </a:r>
            <a:endParaRPr lang="en-US" sz="4860" dirty="0"/>
          </a:p>
        </p:txBody>
      </p:sp>
      <p:sp>
        <p:nvSpPr>
          <p:cNvPr id="6" name="Shape 2"/>
          <p:cNvSpPr/>
          <p:nvPr/>
        </p:nvSpPr>
        <p:spPr>
          <a:xfrm>
            <a:off x="6350437" y="2550914"/>
            <a:ext cx="7415927" cy="4269581"/>
          </a:xfrm>
          <a:prstGeom prst="roundRect">
            <a:avLst>
              <a:gd name="adj" fmla="val 2602"/>
            </a:avLst>
          </a:prstGeom>
          <a:noFill/>
          <a:ln w="15240">
            <a:solidFill>
              <a:srgbClr val="FFFFFF">
                <a:alpha val="24000"/>
              </a:srgbClr>
            </a:solidFill>
            <a:prstDash val="solid"/>
          </a:ln>
        </p:spPr>
        <p:txBody>
          <a:bodyPr/>
          <a:lstStyle/>
          <a:p>
            <a:endParaRPr lang="en-GB"/>
          </a:p>
        </p:txBody>
      </p:sp>
      <p:sp>
        <p:nvSpPr>
          <p:cNvPr id="7" name="Shape 3"/>
          <p:cNvSpPr/>
          <p:nvPr/>
        </p:nvSpPr>
        <p:spPr>
          <a:xfrm>
            <a:off x="6365677" y="2566154"/>
            <a:ext cx="7385447" cy="706517"/>
          </a:xfrm>
          <a:prstGeom prst="rect">
            <a:avLst/>
          </a:prstGeom>
          <a:solidFill>
            <a:srgbClr val="FFFFFF">
              <a:alpha val="4000"/>
            </a:srgbClr>
          </a:solidFill>
          <a:ln/>
        </p:spPr>
        <p:txBody>
          <a:bodyPr/>
          <a:lstStyle/>
          <a:p>
            <a:endParaRPr lang="en-GB"/>
          </a:p>
        </p:txBody>
      </p:sp>
      <p:sp>
        <p:nvSpPr>
          <p:cNvPr id="8" name="Text 4"/>
          <p:cNvSpPr/>
          <p:nvPr/>
        </p:nvSpPr>
        <p:spPr>
          <a:xfrm>
            <a:off x="6612493" y="2721888"/>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Year</a:t>
            </a:r>
            <a:endParaRPr lang="en-US" sz="1944" dirty="0"/>
          </a:p>
        </p:txBody>
      </p:sp>
      <p:sp>
        <p:nvSpPr>
          <p:cNvPr id="9" name="Text 5"/>
          <p:cNvSpPr/>
          <p:nvPr/>
        </p:nvSpPr>
        <p:spPr>
          <a:xfrm>
            <a:off x="10309027" y="2721888"/>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Percentage</a:t>
            </a:r>
            <a:endParaRPr lang="en-US" sz="1944" dirty="0"/>
          </a:p>
        </p:txBody>
      </p:sp>
      <p:sp>
        <p:nvSpPr>
          <p:cNvPr id="10" name="Shape 6"/>
          <p:cNvSpPr/>
          <p:nvPr/>
        </p:nvSpPr>
        <p:spPr>
          <a:xfrm>
            <a:off x="6365677" y="3272671"/>
            <a:ext cx="7385447" cy="706517"/>
          </a:xfrm>
          <a:prstGeom prst="rect">
            <a:avLst/>
          </a:prstGeom>
          <a:solidFill>
            <a:srgbClr val="000000">
              <a:alpha val="4000"/>
            </a:srgbClr>
          </a:solidFill>
          <a:ln/>
        </p:spPr>
        <p:txBody>
          <a:bodyPr/>
          <a:lstStyle/>
          <a:p>
            <a:endParaRPr lang="en-GB"/>
          </a:p>
        </p:txBody>
      </p:sp>
      <p:sp>
        <p:nvSpPr>
          <p:cNvPr id="11" name="Text 7"/>
          <p:cNvSpPr/>
          <p:nvPr/>
        </p:nvSpPr>
        <p:spPr>
          <a:xfrm>
            <a:off x="6612493" y="342840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2019</a:t>
            </a:r>
            <a:endParaRPr lang="en-US" sz="1944" dirty="0"/>
          </a:p>
        </p:txBody>
      </p:sp>
      <p:sp>
        <p:nvSpPr>
          <p:cNvPr id="12" name="Text 8"/>
          <p:cNvSpPr/>
          <p:nvPr/>
        </p:nvSpPr>
        <p:spPr>
          <a:xfrm>
            <a:off x="10309027" y="342840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20.9%</a:t>
            </a:r>
            <a:endParaRPr lang="en-US" sz="1944" dirty="0"/>
          </a:p>
        </p:txBody>
      </p:sp>
      <p:sp>
        <p:nvSpPr>
          <p:cNvPr id="13" name="Shape 9"/>
          <p:cNvSpPr/>
          <p:nvPr/>
        </p:nvSpPr>
        <p:spPr>
          <a:xfrm>
            <a:off x="6365677" y="3979188"/>
            <a:ext cx="7385447" cy="706517"/>
          </a:xfrm>
          <a:prstGeom prst="rect">
            <a:avLst/>
          </a:prstGeom>
          <a:solidFill>
            <a:srgbClr val="FFFFFF">
              <a:alpha val="4000"/>
            </a:srgbClr>
          </a:solidFill>
          <a:ln/>
        </p:spPr>
        <p:txBody>
          <a:bodyPr/>
          <a:lstStyle/>
          <a:p>
            <a:endParaRPr lang="en-GB"/>
          </a:p>
        </p:txBody>
      </p:sp>
      <p:sp>
        <p:nvSpPr>
          <p:cNvPr id="14" name="Text 10"/>
          <p:cNvSpPr/>
          <p:nvPr/>
        </p:nvSpPr>
        <p:spPr>
          <a:xfrm>
            <a:off x="6612493" y="4134922"/>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2020</a:t>
            </a:r>
            <a:endParaRPr lang="en-US" sz="1944" dirty="0"/>
          </a:p>
        </p:txBody>
      </p:sp>
      <p:sp>
        <p:nvSpPr>
          <p:cNvPr id="15" name="Text 11"/>
          <p:cNvSpPr/>
          <p:nvPr/>
        </p:nvSpPr>
        <p:spPr>
          <a:xfrm>
            <a:off x="10309027" y="4134922"/>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22.62%</a:t>
            </a:r>
            <a:endParaRPr lang="en-US" sz="1944" dirty="0"/>
          </a:p>
        </p:txBody>
      </p:sp>
      <p:sp>
        <p:nvSpPr>
          <p:cNvPr id="16" name="Shape 12"/>
          <p:cNvSpPr/>
          <p:nvPr/>
        </p:nvSpPr>
        <p:spPr>
          <a:xfrm>
            <a:off x="6365677" y="4685705"/>
            <a:ext cx="7385447" cy="706517"/>
          </a:xfrm>
          <a:prstGeom prst="rect">
            <a:avLst/>
          </a:prstGeom>
          <a:solidFill>
            <a:srgbClr val="000000">
              <a:alpha val="4000"/>
            </a:srgbClr>
          </a:solidFill>
          <a:ln/>
        </p:spPr>
        <p:txBody>
          <a:bodyPr/>
          <a:lstStyle/>
          <a:p>
            <a:endParaRPr lang="en-GB"/>
          </a:p>
        </p:txBody>
      </p:sp>
      <p:sp>
        <p:nvSpPr>
          <p:cNvPr id="17" name="Text 13"/>
          <p:cNvSpPr/>
          <p:nvPr/>
        </p:nvSpPr>
        <p:spPr>
          <a:xfrm>
            <a:off x="6612493" y="4841438"/>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2021</a:t>
            </a:r>
            <a:endParaRPr lang="en-US" sz="1944" dirty="0"/>
          </a:p>
        </p:txBody>
      </p:sp>
      <p:sp>
        <p:nvSpPr>
          <p:cNvPr id="18" name="Text 14"/>
          <p:cNvSpPr/>
          <p:nvPr/>
        </p:nvSpPr>
        <p:spPr>
          <a:xfrm>
            <a:off x="10309027" y="4841438"/>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19.38%</a:t>
            </a:r>
            <a:endParaRPr lang="en-US" sz="1944" dirty="0"/>
          </a:p>
        </p:txBody>
      </p:sp>
      <p:sp>
        <p:nvSpPr>
          <p:cNvPr id="19" name="Shape 15"/>
          <p:cNvSpPr/>
          <p:nvPr/>
        </p:nvSpPr>
        <p:spPr>
          <a:xfrm>
            <a:off x="6365677" y="5392222"/>
            <a:ext cx="7385447" cy="706517"/>
          </a:xfrm>
          <a:prstGeom prst="rect">
            <a:avLst/>
          </a:prstGeom>
          <a:solidFill>
            <a:srgbClr val="FFFFFF">
              <a:alpha val="4000"/>
            </a:srgbClr>
          </a:solidFill>
          <a:ln/>
        </p:spPr>
        <p:txBody>
          <a:bodyPr/>
          <a:lstStyle/>
          <a:p>
            <a:endParaRPr lang="en-GB"/>
          </a:p>
        </p:txBody>
      </p:sp>
      <p:sp>
        <p:nvSpPr>
          <p:cNvPr id="20" name="Text 16"/>
          <p:cNvSpPr/>
          <p:nvPr/>
        </p:nvSpPr>
        <p:spPr>
          <a:xfrm>
            <a:off x="6612493" y="554795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2022</a:t>
            </a:r>
            <a:endParaRPr lang="en-US" sz="1944" dirty="0"/>
          </a:p>
        </p:txBody>
      </p:sp>
      <p:sp>
        <p:nvSpPr>
          <p:cNvPr id="21" name="Text 17"/>
          <p:cNvSpPr/>
          <p:nvPr/>
        </p:nvSpPr>
        <p:spPr>
          <a:xfrm>
            <a:off x="10309027" y="5547955"/>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18.1%</a:t>
            </a:r>
            <a:endParaRPr lang="en-US" sz="1944" dirty="0"/>
          </a:p>
        </p:txBody>
      </p:sp>
      <p:sp>
        <p:nvSpPr>
          <p:cNvPr id="22" name="Shape 18"/>
          <p:cNvSpPr/>
          <p:nvPr/>
        </p:nvSpPr>
        <p:spPr>
          <a:xfrm>
            <a:off x="6365677" y="6098738"/>
            <a:ext cx="7385447" cy="706517"/>
          </a:xfrm>
          <a:prstGeom prst="rect">
            <a:avLst/>
          </a:prstGeom>
          <a:solidFill>
            <a:srgbClr val="000000">
              <a:alpha val="4000"/>
            </a:srgbClr>
          </a:solidFill>
          <a:ln/>
        </p:spPr>
        <p:txBody>
          <a:bodyPr/>
          <a:lstStyle/>
          <a:p>
            <a:endParaRPr lang="en-GB"/>
          </a:p>
        </p:txBody>
      </p:sp>
      <p:sp>
        <p:nvSpPr>
          <p:cNvPr id="23" name="Text 19"/>
          <p:cNvSpPr/>
          <p:nvPr/>
        </p:nvSpPr>
        <p:spPr>
          <a:xfrm>
            <a:off x="6612493" y="6254472"/>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2023</a:t>
            </a:r>
            <a:endParaRPr lang="en-US" sz="1944" dirty="0"/>
          </a:p>
        </p:txBody>
      </p:sp>
      <p:sp>
        <p:nvSpPr>
          <p:cNvPr id="24" name="Text 20"/>
          <p:cNvSpPr/>
          <p:nvPr/>
        </p:nvSpPr>
        <p:spPr>
          <a:xfrm>
            <a:off x="10309027" y="6254472"/>
            <a:ext cx="3195280" cy="395049"/>
          </a:xfrm>
          <a:prstGeom prst="rect">
            <a:avLst/>
          </a:prstGeom>
          <a:noFill/>
          <a:ln/>
        </p:spPr>
        <p:txBody>
          <a:bodyPr wrap="none" rtlCol="0" anchor="t"/>
          <a:lstStyle/>
          <a:p>
            <a:pPr marL="0" indent="0">
              <a:lnSpc>
                <a:spcPts val="3110"/>
              </a:lnSpc>
              <a:buNone/>
            </a:pPr>
            <a:r>
              <a:rPr lang="en-US" sz="1944" kern="0" spc="-39" dirty="0">
                <a:solidFill>
                  <a:srgbClr val="E0D6DE"/>
                </a:solidFill>
                <a:latin typeface="Inter" pitchFamily="34" charset="0"/>
                <a:ea typeface="Inter" pitchFamily="34" charset="-122"/>
                <a:cs typeface="Inter" pitchFamily="34" charset="-120"/>
              </a:rPr>
              <a:t>19%</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pic>
        <p:nvPicPr>
          <p:cNvPr id="4" name="Image 1" descr="preencoded.png"/>
          <p:cNvPicPr>
            <a:picLocks noChangeAspect="1"/>
          </p:cNvPicPr>
          <p:nvPr/>
        </p:nvPicPr>
        <p:blipFill>
          <a:blip r:embed="rId4"/>
          <a:stretch>
            <a:fillRect/>
          </a:stretch>
        </p:blipFill>
        <p:spPr>
          <a:xfrm>
            <a:off x="9420106" y="2545794"/>
            <a:ext cx="4934069" cy="3138011"/>
          </a:xfrm>
          <a:prstGeom prst="rect">
            <a:avLst/>
          </a:prstGeom>
        </p:spPr>
      </p:pic>
      <p:sp>
        <p:nvSpPr>
          <p:cNvPr id="5" name="Text 1"/>
          <p:cNvSpPr/>
          <p:nvPr/>
        </p:nvSpPr>
        <p:spPr>
          <a:xfrm>
            <a:off x="773073" y="953095"/>
            <a:ext cx="7557611" cy="690324"/>
          </a:xfrm>
          <a:prstGeom prst="rect">
            <a:avLst/>
          </a:prstGeom>
          <a:noFill/>
          <a:ln/>
        </p:spPr>
        <p:txBody>
          <a:bodyPr wrap="none" rtlCol="0" anchor="t"/>
          <a:lstStyle/>
          <a:p>
            <a:pPr marL="0" indent="0">
              <a:lnSpc>
                <a:spcPts val="5436"/>
              </a:lnSpc>
              <a:buNone/>
            </a:pPr>
            <a:r>
              <a:rPr lang="en-US" sz="4349" b="1" kern="0" spc="-130" dirty="0">
                <a:solidFill>
                  <a:srgbClr val="A680FF"/>
                </a:solidFill>
                <a:latin typeface="p22-mackinac-pro" pitchFamily="34" charset="0"/>
                <a:ea typeface="p22-mackinac-pro" pitchFamily="34" charset="-122"/>
                <a:cs typeface="p22-mackinac-pro" pitchFamily="34" charset="-120"/>
              </a:rPr>
              <a:t>Most Dangerous City: London</a:t>
            </a:r>
            <a:endParaRPr lang="en-US" sz="4349" dirty="0"/>
          </a:p>
        </p:txBody>
      </p:sp>
      <p:pic>
        <p:nvPicPr>
          <p:cNvPr id="6" name="Image 2" descr="preencoded.png"/>
          <p:cNvPicPr>
            <a:picLocks noChangeAspect="1"/>
          </p:cNvPicPr>
          <p:nvPr/>
        </p:nvPicPr>
        <p:blipFill>
          <a:blip r:embed="rId5"/>
          <a:stretch>
            <a:fillRect/>
          </a:stretch>
        </p:blipFill>
        <p:spPr>
          <a:xfrm>
            <a:off x="773073" y="1974771"/>
            <a:ext cx="1104543" cy="1767245"/>
          </a:xfrm>
          <a:prstGeom prst="rect">
            <a:avLst/>
          </a:prstGeom>
        </p:spPr>
      </p:pic>
      <p:sp>
        <p:nvSpPr>
          <p:cNvPr id="7" name="Text 2"/>
          <p:cNvSpPr/>
          <p:nvPr/>
        </p:nvSpPr>
        <p:spPr>
          <a:xfrm>
            <a:off x="2208967" y="2195632"/>
            <a:ext cx="2761298" cy="345043"/>
          </a:xfrm>
          <a:prstGeom prst="rect">
            <a:avLst/>
          </a:prstGeom>
          <a:noFill/>
          <a:ln/>
        </p:spPr>
        <p:txBody>
          <a:bodyPr wrap="none" rtlCol="0" anchor="t"/>
          <a:lstStyle/>
          <a:p>
            <a:pPr marL="0" indent="0" algn="l">
              <a:lnSpc>
                <a:spcPts val="2718"/>
              </a:lnSpc>
              <a:buNone/>
            </a:pPr>
            <a:r>
              <a:rPr lang="en-US" sz="2174" b="1" kern="0" spc="-65" dirty="0">
                <a:solidFill>
                  <a:srgbClr val="E0D6DE"/>
                </a:solidFill>
                <a:latin typeface="p22-mackinac-pro" pitchFamily="34" charset="0"/>
                <a:ea typeface="p22-mackinac-pro" pitchFamily="34" charset="-122"/>
                <a:cs typeface="p22-mackinac-pro" pitchFamily="34" charset="-120"/>
              </a:rPr>
              <a:t>High Crime Rates</a:t>
            </a:r>
            <a:endParaRPr lang="en-US" sz="2174" dirty="0"/>
          </a:p>
        </p:txBody>
      </p:sp>
      <p:sp>
        <p:nvSpPr>
          <p:cNvPr id="8" name="Text 3"/>
          <p:cNvSpPr/>
          <p:nvPr/>
        </p:nvSpPr>
        <p:spPr>
          <a:xfrm>
            <a:off x="2208967" y="2673191"/>
            <a:ext cx="6161961"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Inter" pitchFamily="34" charset="0"/>
                <a:ea typeface="Inter" pitchFamily="34" charset="-122"/>
                <a:cs typeface="Inter" pitchFamily="34" charset="-120"/>
              </a:rPr>
              <a:t>London consistently shows elevated crime statistics across multiple categories.</a:t>
            </a:r>
            <a:endParaRPr lang="en-US" sz="1739" dirty="0"/>
          </a:p>
        </p:txBody>
      </p:sp>
      <p:pic>
        <p:nvPicPr>
          <p:cNvPr id="9" name="Image 3" descr="preencoded.png"/>
          <p:cNvPicPr>
            <a:picLocks noChangeAspect="1"/>
          </p:cNvPicPr>
          <p:nvPr/>
        </p:nvPicPr>
        <p:blipFill>
          <a:blip r:embed="rId6"/>
          <a:stretch>
            <a:fillRect/>
          </a:stretch>
        </p:blipFill>
        <p:spPr>
          <a:xfrm>
            <a:off x="773073" y="3742015"/>
            <a:ext cx="1104543" cy="1767245"/>
          </a:xfrm>
          <a:prstGeom prst="rect">
            <a:avLst/>
          </a:prstGeom>
        </p:spPr>
      </p:pic>
      <p:sp>
        <p:nvSpPr>
          <p:cNvPr id="10" name="Text 4"/>
          <p:cNvSpPr/>
          <p:nvPr/>
        </p:nvSpPr>
        <p:spPr>
          <a:xfrm>
            <a:off x="2208967" y="3962876"/>
            <a:ext cx="2761298" cy="345043"/>
          </a:xfrm>
          <a:prstGeom prst="rect">
            <a:avLst/>
          </a:prstGeom>
          <a:noFill/>
          <a:ln/>
        </p:spPr>
        <p:txBody>
          <a:bodyPr wrap="none" rtlCol="0" anchor="t"/>
          <a:lstStyle/>
          <a:p>
            <a:pPr marL="0" indent="0" algn="l">
              <a:lnSpc>
                <a:spcPts val="2718"/>
              </a:lnSpc>
              <a:buNone/>
            </a:pPr>
            <a:r>
              <a:rPr lang="en-US" sz="2174" b="1" kern="0" spc="-65" dirty="0">
                <a:solidFill>
                  <a:srgbClr val="E0D6DE"/>
                </a:solidFill>
                <a:latin typeface="p22-mackinac-pro" pitchFamily="34" charset="0"/>
                <a:ea typeface="p22-mackinac-pro" pitchFamily="34" charset="-122"/>
                <a:cs typeface="p22-mackinac-pro" pitchFamily="34" charset="-120"/>
              </a:rPr>
              <a:t>Significant Trends</a:t>
            </a:r>
            <a:endParaRPr lang="en-US" sz="2174" dirty="0"/>
          </a:p>
        </p:txBody>
      </p:sp>
      <p:sp>
        <p:nvSpPr>
          <p:cNvPr id="11" name="Text 5"/>
          <p:cNvSpPr/>
          <p:nvPr/>
        </p:nvSpPr>
        <p:spPr>
          <a:xfrm>
            <a:off x="2208967" y="4440436"/>
            <a:ext cx="6161961"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Inter" pitchFamily="34" charset="0"/>
                <a:ea typeface="Inter" pitchFamily="34" charset="-122"/>
                <a:cs typeface="Inter" pitchFamily="34" charset="-120"/>
              </a:rPr>
              <a:t>Notable patterns in violent crimes and property offenses identified.</a:t>
            </a:r>
            <a:endParaRPr lang="en-US" sz="1739" dirty="0"/>
          </a:p>
        </p:txBody>
      </p:sp>
      <p:pic>
        <p:nvPicPr>
          <p:cNvPr id="12" name="Image 4" descr="preencoded.png"/>
          <p:cNvPicPr>
            <a:picLocks noChangeAspect="1"/>
          </p:cNvPicPr>
          <p:nvPr/>
        </p:nvPicPr>
        <p:blipFill>
          <a:blip r:embed="rId7"/>
          <a:stretch>
            <a:fillRect/>
          </a:stretch>
        </p:blipFill>
        <p:spPr>
          <a:xfrm>
            <a:off x="773073" y="5509260"/>
            <a:ext cx="1104543" cy="1767245"/>
          </a:xfrm>
          <a:prstGeom prst="rect">
            <a:avLst/>
          </a:prstGeom>
        </p:spPr>
      </p:pic>
      <p:sp>
        <p:nvSpPr>
          <p:cNvPr id="13" name="Text 6"/>
          <p:cNvSpPr/>
          <p:nvPr/>
        </p:nvSpPr>
        <p:spPr>
          <a:xfrm>
            <a:off x="2208967" y="5730121"/>
            <a:ext cx="2761298" cy="345043"/>
          </a:xfrm>
          <a:prstGeom prst="rect">
            <a:avLst/>
          </a:prstGeom>
          <a:noFill/>
          <a:ln/>
        </p:spPr>
        <p:txBody>
          <a:bodyPr wrap="none" rtlCol="0" anchor="t"/>
          <a:lstStyle/>
          <a:p>
            <a:pPr marL="0" indent="0" algn="l">
              <a:lnSpc>
                <a:spcPts val="2718"/>
              </a:lnSpc>
              <a:buNone/>
            </a:pPr>
            <a:r>
              <a:rPr lang="en-US" sz="2174" b="1" kern="0" spc="-65" dirty="0">
                <a:solidFill>
                  <a:srgbClr val="E0D6DE"/>
                </a:solidFill>
                <a:latin typeface="p22-mackinac-pro" pitchFamily="34" charset="0"/>
                <a:ea typeface="p22-mackinac-pro" pitchFamily="34" charset="-122"/>
                <a:cs typeface="p22-mackinac-pro" pitchFamily="34" charset="-120"/>
              </a:rPr>
              <a:t>Resource Allocation</a:t>
            </a:r>
            <a:endParaRPr lang="en-US" sz="2174" dirty="0"/>
          </a:p>
        </p:txBody>
      </p:sp>
      <p:sp>
        <p:nvSpPr>
          <p:cNvPr id="14" name="Text 7"/>
          <p:cNvSpPr/>
          <p:nvPr/>
        </p:nvSpPr>
        <p:spPr>
          <a:xfrm>
            <a:off x="2208967" y="6207681"/>
            <a:ext cx="6161961" cy="706755"/>
          </a:xfrm>
          <a:prstGeom prst="rect">
            <a:avLst/>
          </a:prstGeom>
          <a:noFill/>
          <a:ln/>
        </p:spPr>
        <p:txBody>
          <a:bodyPr wrap="square" rtlCol="0" anchor="t"/>
          <a:lstStyle/>
          <a:p>
            <a:pPr marL="0" indent="0" algn="l">
              <a:lnSpc>
                <a:spcPts val="2783"/>
              </a:lnSpc>
              <a:buNone/>
            </a:pPr>
            <a:r>
              <a:rPr lang="en-US" sz="1739" kern="0" spc="-35" dirty="0">
                <a:solidFill>
                  <a:srgbClr val="E0D6DE"/>
                </a:solidFill>
                <a:latin typeface="Inter" pitchFamily="34" charset="0"/>
                <a:ea typeface="Inter" pitchFamily="34" charset="-122"/>
                <a:cs typeface="Inter" pitchFamily="34" charset="-120"/>
              </a:rPr>
              <a:t>Findings suggest need for targeted policing and community intervention strategies.</a:t>
            </a:r>
            <a:endParaRPr lang="en-US" sz="1739"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txBody>
          <a:bodyPr/>
          <a:lstStyle/>
          <a:p>
            <a:endParaRPr lang="en-GB"/>
          </a:p>
        </p:txBody>
      </p:sp>
      <p:sp>
        <p:nvSpPr>
          <p:cNvPr id="4" name="Text 1"/>
          <p:cNvSpPr/>
          <p:nvPr/>
        </p:nvSpPr>
        <p:spPr>
          <a:xfrm>
            <a:off x="864037" y="829866"/>
            <a:ext cx="12902327" cy="1543050"/>
          </a:xfrm>
          <a:prstGeom prst="rect">
            <a:avLst/>
          </a:prstGeom>
          <a:noFill/>
          <a:ln/>
        </p:spPr>
        <p:txBody>
          <a:bodyPr wrap="square" rtlCol="0" anchor="t"/>
          <a:lstStyle/>
          <a:p>
            <a:pPr marL="0" indent="0">
              <a:lnSpc>
                <a:spcPts val="6075"/>
              </a:lnSpc>
              <a:buNone/>
            </a:pPr>
            <a:r>
              <a:rPr lang="en-US" sz="4860" b="1" kern="0" spc="-146" dirty="0">
                <a:solidFill>
                  <a:srgbClr val="A680FF"/>
                </a:solidFill>
                <a:latin typeface="p22-mackinac-pro" pitchFamily="34" charset="0"/>
                <a:ea typeface="p22-mackinac-pro" pitchFamily="34" charset="-122"/>
                <a:cs typeface="p22-mackinac-pro" pitchFamily="34" charset="-120"/>
              </a:rPr>
              <a:t>Top Areas Affected by Fraud and Computer Misuse</a:t>
            </a:r>
            <a:endParaRPr lang="en-US" sz="4860" dirty="0"/>
          </a:p>
        </p:txBody>
      </p:sp>
      <p:pic>
        <p:nvPicPr>
          <p:cNvPr id="5" name="Image 1" descr="preencoded.png"/>
          <p:cNvPicPr>
            <a:picLocks noChangeAspect="1"/>
          </p:cNvPicPr>
          <p:nvPr/>
        </p:nvPicPr>
        <p:blipFill>
          <a:blip r:embed="rId4"/>
          <a:stretch>
            <a:fillRect/>
          </a:stretch>
        </p:blipFill>
        <p:spPr>
          <a:xfrm>
            <a:off x="864037" y="2866668"/>
            <a:ext cx="4053840" cy="2505432"/>
          </a:xfrm>
          <a:prstGeom prst="rect">
            <a:avLst/>
          </a:prstGeom>
        </p:spPr>
      </p:pic>
      <p:sp>
        <p:nvSpPr>
          <p:cNvPr id="6" name="Text 2"/>
          <p:cNvSpPr/>
          <p:nvPr/>
        </p:nvSpPr>
        <p:spPr>
          <a:xfrm>
            <a:off x="864037" y="5680710"/>
            <a:ext cx="3086100" cy="385763"/>
          </a:xfrm>
          <a:prstGeom prst="rect">
            <a:avLst/>
          </a:prstGeom>
          <a:noFill/>
          <a:ln/>
        </p:spPr>
        <p:txBody>
          <a:bodyPr wrap="none" rtlCol="0" anchor="t"/>
          <a:lstStyle/>
          <a:p>
            <a:pPr marL="0" indent="0" algn="l">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London</a:t>
            </a:r>
            <a:endParaRPr lang="en-US" sz="2430" dirty="0"/>
          </a:p>
        </p:txBody>
      </p:sp>
      <p:sp>
        <p:nvSpPr>
          <p:cNvPr id="7" name="Text 3"/>
          <p:cNvSpPr/>
          <p:nvPr/>
        </p:nvSpPr>
        <p:spPr>
          <a:xfrm>
            <a:off x="864037" y="6214586"/>
            <a:ext cx="4053840" cy="118514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Highest incidence of fraud and computer misuse, likely due to its financial center status.</a:t>
            </a:r>
            <a:endParaRPr lang="en-US" sz="1944" dirty="0"/>
          </a:p>
        </p:txBody>
      </p:sp>
      <p:pic>
        <p:nvPicPr>
          <p:cNvPr id="8" name="Image 2" descr="preencoded.png"/>
          <p:cNvPicPr>
            <a:picLocks noChangeAspect="1"/>
          </p:cNvPicPr>
          <p:nvPr/>
        </p:nvPicPr>
        <p:blipFill>
          <a:blip r:embed="rId5"/>
          <a:stretch>
            <a:fillRect/>
          </a:stretch>
        </p:blipFill>
        <p:spPr>
          <a:xfrm>
            <a:off x="5288161" y="2866668"/>
            <a:ext cx="4053959" cy="2505432"/>
          </a:xfrm>
          <a:prstGeom prst="rect">
            <a:avLst/>
          </a:prstGeom>
        </p:spPr>
      </p:pic>
      <p:sp>
        <p:nvSpPr>
          <p:cNvPr id="9" name="Text 4"/>
          <p:cNvSpPr/>
          <p:nvPr/>
        </p:nvSpPr>
        <p:spPr>
          <a:xfrm>
            <a:off x="5288161" y="5680710"/>
            <a:ext cx="3086100" cy="385763"/>
          </a:xfrm>
          <a:prstGeom prst="rect">
            <a:avLst/>
          </a:prstGeom>
          <a:noFill/>
          <a:ln/>
        </p:spPr>
        <p:txBody>
          <a:bodyPr wrap="none" rtlCol="0" anchor="t"/>
          <a:lstStyle/>
          <a:p>
            <a:pPr marL="0" indent="0" algn="l">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Greater Manchester</a:t>
            </a:r>
            <a:endParaRPr lang="en-US" sz="2430" dirty="0"/>
          </a:p>
        </p:txBody>
      </p:sp>
      <p:sp>
        <p:nvSpPr>
          <p:cNvPr id="10" name="Text 5"/>
          <p:cNvSpPr/>
          <p:nvPr/>
        </p:nvSpPr>
        <p:spPr>
          <a:xfrm>
            <a:off x="5288161" y="6214586"/>
            <a:ext cx="4053959" cy="118514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Second-highest rates, potentially linked to its growing tech industry and urban density.</a:t>
            </a:r>
            <a:endParaRPr lang="en-US" sz="1944" dirty="0"/>
          </a:p>
        </p:txBody>
      </p:sp>
      <p:pic>
        <p:nvPicPr>
          <p:cNvPr id="11" name="Image 3" descr="preencoded.png"/>
          <p:cNvPicPr>
            <a:picLocks noChangeAspect="1"/>
          </p:cNvPicPr>
          <p:nvPr/>
        </p:nvPicPr>
        <p:blipFill>
          <a:blip r:embed="rId6"/>
          <a:stretch>
            <a:fillRect/>
          </a:stretch>
        </p:blipFill>
        <p:spPr>
          <a:xfrm>
            <a:off x="9712404" y="2866668"/>
            <a:ext cx="4053959" cy="2505432"/>
          </a:xfrm>
          <a:prstGeom prst="rect">
            <a:avLst/>
          </a:prstGeom>
        </p:spPr>
      </p:pic>
      <p:sp>
        <p:nvSpPr>
          <p:cNvPr id="12" name="Text 6"/>
          <p:cNvSpPr/>
          <p:nvPr/>
        </p:nvSpPr>
        <p:spPr>
          <a:xfrm>
            <a:off x="9712404" y="5680710"/>
            <a:ext cx="3086100" cy="385763"/>
          </a:xfrm>
          <a:prstGeom prst="rect">
            <a:avLst/>
          </a:prstGeom>
          <a:noFill/>
          <a:ln/>
        </p:spPr>
        <p:txBody>
          <a:bodyPr wrap="none" rtlCol="0" anchor="t"/>
          <a:lstStyle/>
          <a:p>
            <a:pPr marL="0" indent="0" algn="l">
              <a:lnSpc>
                <a:spcPts val="3038"/>
              </a:lnSpc>
              <a:buNone/>
            </a:pPr>
            <a:r>
              <a:rPr lang="en-US" sz="2430" b="1" kern="0" spc="-73" dirty="0">
                <a:solidFill>
                  <a:srgbClr val="E0D6DE"/>
                </a:solidFill>
                <a:latin typeface="p22-mackinac-pro" pitchFamily="34" charset="0"/>
                <a:ea typeface="p22-mackinac-pro" pitchFamily="34" charset="-122"/>
                <a:cs typeface="p22-mackinac-pro" pitchFamily="34" charset="-120"/>
              </a:rPr>
              <a:t>West Midlands</a:t>
            </a:r>
            <a:endParaRPr lang="en-US" sz="2430" dirty="0"/>
          </a:p>
        </p:txBody>
      </p:sp>
      <p:sp>
        <p:nvSpPr>
          <p:cNvPr id="13" name="Text 7"/>
          <p:cNvSpPr/>
          <p:nvPr/>
        </p:nvSpPr>
        <p:spPr>
          <a:xfrm>
            <a:off x="9712404" y="6214586"/>
            <a:ext cx="4053959" cy="1185148"/>
          </a:xfrm>
          <a:prstGeom prst="rect">
            <a:avLst/>
          </a:prstGeom>
          <a:noFill/>
          <a:ln/>
        </p:spPr>
        <p:txBody>
          <a:bodyPr wrap="square" rtlCol="0" anchor="t"/>
          <a:lstStyle/>
          <a:p>
            <a:pPr marL="0" indent="0" algn="l">
              <a:lnSpc>
                <a:spcPts val="3110"/>
              </a:lnSpc>
              <a:buNone/>
            </a:pPr>
            <a:r>
              <a:rPr lang="en-US" sz="1944" kern="0" spc="-39" dirty="0">
                <a:solidFill>
                  <a:srgbClr val="E0D6DE"/>
                </a:solidFill>
                <a:latin typeface="Inter" pitchFamily="34" charset="0"/>
                <a:ea typeface="Inter" pitchFamily="34" charset="-122"/>
                <a:cs typeface="Inter" pitchFamily="34" charset="-120"/>
              </a:rPr>
              <a:t>Third most affected area, showing a concerning trend in digital-age crimes.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461</Words>
  <Application>Microsoft Office PowerPoint</Application>
  <PresentationFormat>Custom</PresentationFormat>
  <Paragraphs>91</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Inter</vt:lpstr>
      <vt:lpstr>p22-mackinac-pro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muhammed salim</cp:lastModifiedBy>
  <cp:revision>2</cp:revision>
  <dcterms:created xsi:type="dcterms:W3CDTF">2024-07-08T20:10:52Z</dcterms:created>
  <dcterms:modified xsi:type="dcterms:W3CDTF">2024-07-08T20:13:06Z</dcterms:modified>
</cp:coreProperties>
</file>